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84" r:id="rId9"/>
    <p:sldId id="278" r:id="rId10"/>
    <p:sldId id="279" r:id="rId11"/>
    <p:sldId id="282" r:id="rId12"/>
    <p:sldId id="285" r:id="rId13"/>
    <p:sldId id="283" r:id="rId14"/>
  </p:sldIdLst>
  <p:sldSz cx="9144000" cy="6858000" type="screen4x3"/>
  <p:notesSz cx="6807200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102" d="100"/>
          <a:sy n="102" d="100"/>
        </p:scale>
        <p:origin x="3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E2BC5A69-4114-4A8B-BD38-8916F6FBD2A9}" type="datetime1">
              <a:rPr lang="en-US"/>
              <a:pPr>
                <a:defRPr/>
              </a:pPr>
              <a:t>9/6/2017</a:t>
            </a:fld>
            <a:endParaRPr/>
          </a:p>
        </p:txBody>
      </p:sp>
      <p:sp>
        <p:nvSpPr>
          <p:cNvPr id="1843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7CF057D-F319-4780-9102-228C2FB7243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1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APRESENTAÇÃO">
    <p:bg>
      <p:bgPr>
        <a:solidFill>
          <a:srgbClr val="485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5681" y="-37134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17232"/>
            <a:ext cx="29547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8077200" cy="1312168"/>
          </a:xfr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kumimoji="0" lang="en-US" sz="4500" b="1" kern="1200" cap="small" spc="4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6016" y="2818935"/>
            <a:ext cx="3816797" cy="538057"/>
          </a:xfrm>
        </p:spPr>
        <p:txBody>
          <a:bodyPr>
            <a:normAutofit/>
          </a:bodyPr>
          <a:lstStyle>
            <a:lvl1pPr marL="118872" indent="0" algn="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8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+CONTE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28792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3"/>
            <a:ext cx="8363272" cy="484400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ULO+2CONTEU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ULO+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2C0A-D808-4575-8C19-1C9B42887DE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48515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86996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988840"/>
            <a:ext cx="8022336" cy="52576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2051720" cy="8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95513" y="3141663"/>
            <a:ext cx="4537075" cy="2951162"/>
          </a:xfrm>
        </p:spPr>
        <p:txBody>
          <a:bodyPr/>
          <a:lstStyle>
            <a:lvl1pPr marL="118872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82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284" y="4214005"/>
            <a:ext cx="7655238" cy="1234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05F1E-4C65-499A-9AB9-8995E1653EB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3284" y="1966536"/>
            <a:ext cx="7655238" cy="2025063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2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48515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91335"/>
            <a:ext cx="6912768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28801"/>
            <a:ext cx="8363272" cy="4772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02-08-2012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8794" y="316862"/>
            <a:ext cx="2051720" cy="8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5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6" r:id="rId8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 cap="small" spc="40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009DE0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9DE0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9DE0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009DE0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009DE0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385" y="1628800"/>
            <a:ext cx="6657975" cy="151236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t-PT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 vindo ao Técnico</a:t>
            </a:r>
            <a:r>
              <a:rPr lang="pt-PT" dirty="0">
                <a:solidFill>
                  <a:srgbClr val="00B0F0"/>
                </a:solidFill>
              </a:rPr>
              <a:t>!</a:t>
            </a:r>
            <a:br>
              <a:rPr lang="pt-PT" dirty="0">
                <a:solidFill>
                  <a:srgbClr val="00B0F0"/>
                </a:solidFill>
              </a:rPr>
            </a:br>
            <a:r>
              <a:rPr lang="pt-PT" sz="2800" dirty="0">
                <a:solidFill>
                  <a:srgbClr val="00B0F0"/>
                </a:solidFill>
              </a:rPr>
              <a:t>Ano letivo </a:t>
            </a:r>
            <a:r>
              <a:rPr lang="pt-PT" sz="2800" dirty="0" smtClean="0">
                <a:solidFill>
                  <a:srgbClr val="00B0F0"/>
                </a:solidFill>
              </a:rPr>
              <a:t>2017-2018</a:t>
            </a:r>
            <a:endParaRPr lang="pt-PT" dirty="0" smtClean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17" t="28139"/>
          <a:stretch/>
        </p:blipFill>
        <p:spPr>
          <a:xfrm>
            <a:off x="1314350" y="3501008"/>
            <a:ext cx="6642026" cy="14716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0369" y="5012978"/>
            <a:ext cx="7234039" cy="151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cap="small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NDA.GATu</a:t>
            </a:r>
            <a:endParaRPr lang="pt-PT" sz="2400" cap="small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cap="small" dirty="0" smtClean="0">
                <a:solidFill>
                  <a:srgbClr val="00B0F0"/>
                </a:solidFill>
              </a:rPr>
              <a:t>Núcleo de Desenvolvimento Académico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 smtClean="0"/>
              <a:t>Guia de sobrevivência</a:t>
            </a:r>
            <a:endParaRPr lang="pt-PT" sz="3200" dirty="0"/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10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16" name="Diagram 2"/>
          <p:cNvGrpSpPr>
            <a:grpSpLocks/>
          </p:cNvGrpSpPr>
          <p:nvPr/>
        </p:nvGrpSpPr>
        <p:grpSpPr bwMode="auto">
          <a:xfrm>
            <a:off x="510953" y="1643182"/>
            <a:ext cx="8050096" cy="4737898"/>
            <a:chOff x="1261615" y="1787213"/>
            <a:chExt cx="6764786" cy="4738127"/>
          </a:xfrm>
        </p:grpSpPr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126161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26161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8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Alimentação </a:t>
              </a:r>
              <a:r>
                <a:rPr lang="pt-PT" sz="1600" b="1" dirty="0" smtClean="0">
                  <a:solidFill>
                    <a:srgbClr val="FFFFFF"/>
                  </a:solidFill>
                  <a:latin typeface="Arial" charset="0"/>
                </a:rPr>
                <a:t>saudável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Sim, saudável e equilibrada! Compensa os excessos com desporto! </a:t>
              </a: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99214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99214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9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Sono – 8h </a:t>
              </a:r>
              <a:r>
                <a:rPr lang="pt-PT" sz="1600" b="1" dirty="0" smtClean="0">
                  <a:solidFill>
                    <a:srgbClr val="FFFFFF"/>
                  </a:solidFill>
                  <a:latin typeface="Arial" charset="0"/>
                </a:rPr>
                <a:t>diárias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Em qualidade e quantidade, deves dormir bem!</a:t>
              </a: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72266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72266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9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 smtClean="0">
                  <a:solidFill>
                    <a:srgbClr val="FFFFFF"/>
                  </a:solidFill>
                  <a:latin typeface="Arial" charset="0"/>
                </a:rPr>
                <a:t>Lazer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A vida é mais </a:t>
              </a: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do que estudar, mas atenção às prioridades!</a:t>
              </a: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5319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45319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8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Ver e-mail </a:t>
              </a:r>
              <a:r>
                <a:rPr lang="pt-PT" sz="1600" b="1" dirty="0" smtClean="0">
                  <a:solidFill>
                    <a:srgbClr val="FFFFFF"/>
                  </a:solidFill>
                  <a:latin typeface="Arial" charset="0"/>
                </a:rPr>
                <a:t>regularmente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Sabes que podes e deves reencaminhar o e-mail do IST para o teu e-mail pessoal!</a:t>
              </a: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3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 smtClean="0"/>
              <a:t>Quando contatar com o Tutor?</a:t>
            </a:r>
            <a:endParaRPr lang="pt-PT" sz="3200" dirty="0"/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11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6" name="Diagram 2"/>
          <p:cNvGrpSpPr>
            <a:grpSpLocks/>
          </p:cNvGrpSpPr>
          <p:nvPr/>
        </p:nvGrpSpPr>
        <p:grpSpPr bwMode="auto">
          <a:xfrm>
            <a:off x="1187624" y="1556792"/>
            <a:ext cx="5184576" cy="5256584"/>
            <a:chOff x="1273210" y="1414457"/>
            <a:chExt cx="4725362" cy="52532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2979243" y="1414457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1ª semana de aulas</a:t>
              </a: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 rot="1800004">
              <a:off x="4306373" y="2337062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685275" y="2399440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Meio do </a:t>
              </a:r>
              <a:r>
                <a:rPr lang="pt-PT" sz="1400" b="1" dirty="0" smtClean="0">
                  <a:solidFill>
                    <a:srgbClr val="FFFFFF"/>
                  </a:solidFill>
                  <a:latin typeface="Arial" charset="0"/>
                </a:rPr>
                <a:t>1ºsemestre</a:t>
              </a:r>
              <a:endParaRPr lang="pt-PT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rot="5400013">
              <a:off x="5167904" y="3809600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685275" y="4369396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Antes dos exames</a:t>
              </a: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 rot="-1799988">
              <a:off x="4323431" y="529198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348027" y="354591"/>
                  </a:moveTo>
                  <a:lnTo>
                    <a:pt x="174013" y="354591"/>
                  </a:lnTo>
                  <a:lnTo>
                    <a:pt x="174013" y="443239"/>
                  </a:lnTo>
                  <a:lnTo>
                    <a:pt x="0" y="221619"/>
                  </a:lnTo>
                  <a:lnTo>
                    <a:pt x="174013" y="0"/>
                  </a:lnTo>
                  <a:lnTo>
                    <a:pt x="174013" y="88648"/>
                  </a:lnTo>
                  <a:lnTo>
                    <a:pt x="348027" y="88648"/>
                  </a:lnTo>
                  <a:lnTo>
                    <a:pt x="348027" y="354591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4406" tIns="88651" rIns="0" bIns="88651" anchor="ctr" anchorCtr="1"/>
            <a:lstStyle/>
            <a:p>
              <a:endParaRPr lang="pt-PT" b="1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79243" y="5354369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Depois dos Exames</a:t>
              </a: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rot="1800004">
              <a:off x="2617403" y="5301848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348027" y="354591"/>
                  </a:moveTo>
                  <a:lnTo>
                    <a:pt x="174013" y="354591"/>
                  </a:lnTo>
                  <a:lnTo>
                    <a:pt x="174013" y="443239"/>
                  </a:lnTo>
                  <a:lnTo>
                    <a:pt x="0" y="221619"/>
                  </a:lnTo>
                  <a:lnTo>
                    <a:pt x="174013" y="0"/>
                  </a:lnTo>
                  <a:lnTo>
                    <a:pt x="174013" y="88648"/>
                  </a:lnTo>
                  <a:lnTo>
                    <a:pt x="348027" y="88648"/>
                  </a:lnTo>
                  <a:lnTo>
                    <a:pt x="348027" y="354591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4406" tIns="88651" rIns="0" bIns="88651" anchor="ctr" anchorCtr="1"/>
            <a:lstStyle/>
            <a:p>
              <a:endParaRPr lang="pt-PT" b="1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273210" y="4369396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Meio do </a:t>
              </a:r>
              <a:r>
                <a:rPr lang="pt-PT" sz="1400" b="1" dirty="0" smtClean="0">
                  <a:solidFill>
                    <a:srgbClr val="FFFFFF"/>
                  </a:solidFill>
                  <a:latin typeface="Arial" charset="0"/>
                </a:rPr>
                <a:t>2ºsemestre</a:t>
              </a:r>
              <a:endParaRPr lang="pt-PT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-5399996">
              <a:off x="1755841" y="382928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73210" y="2399440"/>
              <a:ext cx="1313297" cy="1313298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Depois dos exames</a:t>
              </a: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 rot="-1799988">
              <a:off x="2600336" y="234689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</p:grpSp>
      <p:sp>
        <p:nvSpPr>
          <p:cNvPr id="20" name="Right Arrow 3"/>
          <p:cNvSpPr>
            <a:spLocks/>
          </p:cNvSpPr>
          <p:nvPr/>
        </p:nvSpPr>
        <p:spPr bwMode="auto">
          <a:xfrm>
            <a:off x="6218022" y="3907321"/>
            <a:ext cx="1152212" cy="535825"/>
          </a:xfrm>
          <a:custGeom>
            <a:avLst/>
            <a:gdLst>
              <a:gd name="T0" fmla="*/ 468054 w 21600"/>
              <a:gd name="T1" fmla="*/ 0 h 21600"/>
              <a:gd name="T2" fmla="*/ 936107 w 21600"/>
              <a:gd name="T3" fmla="*/ 432049 h 21600"/>
              <a:gd name="T4" fmla="*/ 468054 w 21600"/>
              <a:gd name="T5" fmla="*/ 864098 h 21600"/>
              <a:gd name="T6" fmla="*/ 0 w 21600"/>
              <a:gd name="T7" fmla="*/ 432049 h 21600"/>
              <a:gd name="T8" fmla="*/ 504068 w 21600"/>
              <a:gd name="T9" fmla="*/ 0 h 21600"/>
              <a:gd name="T10" fmla="*/ 504068 w 21600"/>
              <a:gd name="T11" fmla="*/ 86409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615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1631" y="5400"/>
                </a:lnTo>
                <a:lnTo>
                  <a:pt x="11631" y="0"/>
                </a:lnTo>
                <a:lnTo>
                  <a:pt x="21600" y="10800"/>
                </a:lnTo>
                <a:lnTo>
                  <a:pt x="11631" y="21600"/>
                </a:lnTo>
                <a:lnTo>
                  <a:pt x="11631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pt-PT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540910" y="3887697"/>
            <a:ext cx="1374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2º Ano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3167421" y="3913892"/>
            <a:ext cx="1404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º </a:t>
            </a: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Ano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7045986" y="4842164"/>
            <a:ext cx="1944216" cy="1314141"/>
          </a:xfrm>
          <a:custGeom>
            <a:avLst/>
            <a:gdLst>
              <a:gd name="T0" fmla="*/ 656649 w 1313302"/>
              <a:gd name="T1" fmla="*/ 0 h 1313302"/>
              <a:gd name="T2" fmla="*/ 1313297 w 1313302"/>
              <a:gd name="T3" fmla="*/ 656649 h 1313302"/>
              <a:gd name="T4" fmla="*/ 656649 w 1313302"/>
              <a:gd name="T5" fmla="*/ 1313297 h 1313302"/>
              <a:gd name="T6" fmla="*/ 0 w 1313302"/>
              <a:gd name="T7" fmla="*/ 656649 h 1313302"/>
              <a:gd name="T8" fmla="*/ 0 w 1313302"/>
              <a:gd name="T9" fmla="*/ 656649 h 1313302"/>
              <a:gd name="T10" fmla="*/ 656649 w 1313302"/>
              <a:gd name="T11" fmla="*/ 0 h 1313302"/>
              <a:gd name="T12" fmla="*/ 1313297 w 1313302"/>
              <a:gd name="T13" fmla="*/ 656649 h 1313302"/>
              <a:gd name="T14" fmla="*/ 656649 w 1313302"/>
              <a:gd name="T15" fmla="*/ 1313297 h 1313302"/>
              <a:gd name="T16" fmla="*/ 0 w 1313302"/>
              <a:gd name="T17" fmla="*/ 656649 h 1313302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13302"/>
              <a:gd name="T28" fmla="*/ 0 h 1313302"/>
              <a:gd name="T29" fmla="*/ 1313302 w 1313302"/>
              <a:gd name="T30" fmla="*/ 1313302 h 13133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13302" h="1313302">
                <a:moveTo>
                  <a:pt x="0" y="656651"/>
                </a:moveTo>
                <a:cubicBezTo>
                  <a:pt x="0" y="293993"/>
                  <a:pt x="293993" y="0"/>
                  <a:pt x="656651" y="0"/>
                </a:cubicBezTo>
                <a:cubicBezTo>
                  <a:pt x="1019309" y="0"/>
                  <a:pt x="1313302" y="293993"/>
                  <a:pt x="1313302" y="656651"/>
                </a:cubicBezTo>
                <a:cubicBezTo>
                  <a:pt x="1313302" y="1019309"/>
                  <a:pt x="1019309" y="1313302"/>
                  <a:pt x="656651" y="1313302"/>
                </a:cubicBezTo>
                <a:cubicBezTo>
                  <a:pt x="293993" y="1313302"/>
                  <a:pt x="0" y="1019309"/>
                  <a:pt x="0" y="656651"/>
                </a:cubicBez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2652" tIns="212652" rIns="212652" bIns="212652" anchor="ctr" anchorCtr="1"/>
          <a:lstStyle/>
          <a:p>
            <a:pPr algn="ctr" defTabSz="711200">
              <a:lnSpc>
                <a:spcPct val="90000"/>
              </a:lnSpc>
              <a:spcAft>
                <a:spcPts val="700"/>
              </a:spcAft>
            </a:pPr>
            <a:r>
              <a:rPr lang="pt-PT" sz="1400" b="1" dirty="0" smtClean="0">
                <a:solidFill>
                  <a:srgbClr val="FFFFFF"/>
                </a:solidFill>
                <a:latin typeface="Arial" charset="0"/>
              </a:rPr>
              <a:t>A combinar entre Tutor e Tutorando</a:t>
            </a:r>
            <a:endParaRPr lang="pt-PT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rot="5400013">
            <a:off x="7843967" y="4360551"/>
            <a:ext cx="348253" cy="486311"/>
          </a:xfrm>
          <a:custGeom>
            <a:avLst/>
            <a:gdLst>
              <a:gd name="T0" fmla="*/ 174015 w 348027"/>
              <a:gd name="T1" fmla="*/ 0 h 443239"/>
              <a:gd name="T2" fmla="*/ 348029 w 348027"/>
              <a:gd name="T3" fmla="*/ 221619 h 443239"/>
              <a:gd name="T4" fmla="*/ 174015 w 348027"/>
              <a:gd name="T5" fmla="*/ 443237 h 443239"/>
              <a:gd name="T6" fmla="*/ 0 w 348027"/>
              <a:gd name="T7" fmla="*/ 221619 h 443239"/>
              <a:gd name="T8" fmla="*/ 0 w 348027"/>
              <a:gd name="T9" fmla="*/ 88648 h 443239"/>
              <a:gd name="T10" fmla="*/ 174015 w 348027"/>
              <a:gd name="T11" fmla="*/ 88648 h 443239"/>
              <a:gd name="T12" fmla="*/ 174015 w 348027"/>
              <a:gd name="T13" fmla="*/ 0 h 443239"/>
              <a:gd name="T14" fmla="*/ 348029 w 348027"/>
              <a:gd name="T15" fmla="*/ 221619 h 443239"/>
              <a:gd name="T16" fmla="*/ 174015 w 348027"/>
              <a:gd name="T17" fmla="*/ 443237 h 443239"/>
              <a:gd name="T18" fmla="*/ 174015 w 348027"/>
              <a:gd name="T19" fmla="*/ 354589 h 443239"/>
              <a:gd name="T20" fmla="*/ 0 w 348027"/>
              <a:gd name="T21" fmla="*/ 354589 h 443239"/>
              <a:gd name="T22" fmla="*/ 0 w 348027"/>
              <a:gd name="T23" fmla="*/ 88648 h 443239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8027"/>
              <a:gd name="T37" fmla="*/ 0 h 443239"/>
              <a:gd name="T38" fmla="*/ 348027 w 348027"/>
              <a:gd name="T39" fmla="*/ 443239 h 4432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8027" h="443239">
                <a:moveTo>
                  <a:pt x="0" y="88648"/>
                </a:moveTo>
                <a:lnTo>
                  <a:pt x="174014" y="88648"/>
                </a:lnTo>
                <a:lnTo>
                  <a:pt x="174014" y="0"/>
                </a:lnTo>
                <a:lnTo>
                  <a:pt x="348027" y="221620"/>
                </a:lnTo>
                <a:lnTo>
                  <a:pt x="174014" y="443239"/>
                </a:lnTo>
                <a:lnTo>
                  <a:pt x="174014" y="354591"/>
                </a:lnTo>
                <a:lnTo>
                  <a:pt x="0" y="354591"/>
                </a:lnTo>
                <a:lnTo>
                  <a:pt x="0" y="88648"/>
                </a:ln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88651" rIns="104406" bIns="88651" anchor="ctr" anchorCtr="1"/>
          <a:lstStyle/>
          <a:p>
            <a:endParaRPr lang="pt-PT" b="1"/>
          </a:p>
        </p:txBody>
      </p:sp>
    </p:spTree>
    <p:extLst>
      <p:ext uri="{BB962C8B-B14F-4D97-AF65-F5344CB8AC3E}">
        <p14:creationId xmlns:p14="http://schemas.microsoft.com/office/powerpoint/2010/main" val="8112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Porquê o tutor?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4316288" cy="462381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O mais provável é que o teu tutor já tenha acompanhado outros colegas teus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Ele pode ajudar-te a antecipar dificuldades e a pensar em soluções que nem te ocorreriam!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Poupa tempo e esforço, aprende com quem sabe!</a:t>
            </a:r>
          </a:p>
          <a:p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038600" cy="2694503"/>
          </a:xfrm>
        </p:spPr>
      </p:pic>
      <p:sp>
        <p:nvSpPr>
          <p:cNvPr id="6" name="CaixaDeTexto 5"/>
          <p:cNvSpPr txBox="1"/>
          <p:nvPr/>
        </p:nvSpPr>
        <p:spPr>
          <a:xfrm>
            <a:off x="5076056" y="501317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Pedir ajuda quando se precisa também é ser autónomo!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9222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Questões? Conta também com o </a:t>
            </a:r>
            <a:br>
              <a:rPr lang="pt-PT" sz="3200" dirty="0" smtClean="0"/>
            </a:br>
            <a:r>
              <a:rPr lang="pt-PT" sz="3200" dirty="0" smtClean="0"/>
              <a:t>apoio do NDA/</a:t>
            </a:r>
            <a:r>
              <a:rPr lang="pt-PT" sz="3200" dirty="0" err="1" smtClean="0"/>
              <a:t>GATu</a:t>
            </a:r>
            <a:endParaRPr lang="pt-PT" sz="3200" dirty="0"/>
          </a:p>
        </p:txBody>
      </p:sp>
      <p:pic>
        <p:nvPicPr>
          <p:cNvPr id="2050" name="Picture 2" descr="http://nda.tecnico.ulisboa.pt/wp-content/themes/template_servicos/tutorado/img/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51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237312"/>
            <a:ext cx="820891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Tutorado: A promover o sucesso académico dos estudantes há mais de 15 anos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6912768" cy="868363"/>
          </a:xfrm>
        </p:spPr>
        <p:txBody>
          <a:bodyPr>
            <a:normAutofit/>
          </a:bodyPr>
          <a:lstStyle/>
          <a:p>
            <a:pPr eaLnBrk="1"/>
            <a:r>
              <a:rPr lang="pt-PT" sz="3200" dirty="0" smtClean="0">
                <a:latin typeface="+mn-lt"/>
              </a:rPr>
              <a:t>O programa de tutorado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79512" y="5766355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PT" sz="2400" b="1" dirty="0" smtClean="0">
                <a:solidFill>
                  <a:srgbClr val="00B0F0"/>
                </a:solidFill>
                <a:latin typeface="+mn-lt"/>
              </a:rPr>
              <a:t>Os contatos do teu tutor/a estão na tua área </a:t>
            </a:r>
            <a:r>
              <a:rPr lang="pt-PT" sz="2400" b="1" dirty="0">
                <a:solidFill>
                  <a:srgbClr val="00B0F0"/>
                </a:solidFill>
                <a:latin typeface="+mn-lt"/>
              </a:rPr>
              <a:t>do </a:t>
            </a:r>
            <a:r>
              <a:rPr lang="pt-PT" sz="2400" b="1" dirty="0" smtClean="0">
                <a:solidFill>
                  <a:srgbClr val="00B0F0"/>
                </a:solidFill>
                <a:latin typeface="+mn-lt"/>
              </a:rPr>
              <a:t>Fénix!</a:t>
            </a:r>
            <a:endParaRPr lang="pt-PT" sz="2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2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79512" y="1628800"/>
            <a:ext cx="88569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PT" sz="2400" b="1" dirty="0" smtClean="0">
                <a:latin typeface="+mn-lt"/>
              </a:rPr>
              <a:t>Um </a:t>
            </a:r>
            <a:r>
              <a:rPr lang="pt-PT" sz="2400" b="1" dirty="0">
                <a:latin typeface="+mn-lt"/>
              </a:rPr>
              <a:t>programa criado pelo </a:t>
            </a:r>
            <a:r>
              <a:rPr lang="pt-PT" sz="2400" b="1" dirty="0" smtClean="0">
                <a:latin typeface="+mn-lt"/>
              </a:rPr>
              <a:t>IST</a:t>
            </a:r>
          </a:p>
          <a:p>
            <a:pPr algn="ctr"/>
            <a:r>
              <a:rPr lang="pt-PT" b="1" dirty="0" smtClean="0">
                <a:latin typeface="+mn-lt"/>
              </a:rPr>
              <a:t>(Dura os dois primeiros anos do 1º ciclo) </a:t>
            </a:r>
          </a:p>
          <a:p>
            <a:pPr algn="ctr"/>
            <a:endParaRPr lang="pt-PT" b="1" dirty="0" smtClean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348880"/>
            <a:ext cx="0" cy="10081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8" y="3491716"/>
            <a:ext cx="84969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cap="small" dirty="0" smtClean="0"/>
              <a:t>acompanhamento personalizado e permanente do teu percurso académico </a:t>
            </a:r>
            <a:endParaRPr lang="pt-PT" sz="2000" b="1" cap="small" dirty="0"/>
          </a:p>
        </p:txBody>
      </p:sp>
      <p:sp>
        <p:nvSpPr>
          <p:cNvPr id="14" name="Rectangle 13"/>
          <p:cNvSpPr/>
          <p:nvPr/>
        </p:nvSpPr>
        <p:spPr>
          <a:xfrm>
            <a:off x="3707904" y="2555612"/>
            <a:ext cx="16885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cap="small" dirty="0" smtClean="0"/>
              <a:t>Proporciona</a:t>
            </a:r>
            <a:endParaRPr lang="pt-PT" cap="small" dirty="0"/>
          </a:p>
        </p:txBody>
      </p:sp>
      <p:sp>
        <p:nvSpPr>
          <p:cNvPr id="17" name="Rectangle 16"/>
          <p:cNvSpPr/>
          <p:nvPr/>
        </p:nvSpPr>
        <p:spPr>
          <a:xfrm>
            <a:off x="1731299" y="5085184"/>
            <a:ext cx="568140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cap="small" dirty="0" smtClean="0"/>
              <a:t>A qualidade </a:t>
            </a:r>
            <a:r>
              <a:rPr lang="pt-PT" sz="2000" b="1" cap="small" dirty="0"/>
              <a:t>do Ensino e o Sucesso </a:t>
            </a:r>
            <a:r>
              <a:rPr lang="pt-PT" sz="2000" b="1" cap="small" dirty="0" smtClean="0"/>
              <a:t>Educativo</a:t>
            </a:r>
            <a:endParaRPr lang="pt-PT" sz="2000" b="1" cap="small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0506" y="4005064"/>
            <a:ext cx="0" cy="10081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047935" y="4211796"/>
            <a:ext cx="10549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b="1" cap="small" dirty="0" smtClean="0"/>
              <a:t>promove</a:t>
            </a:r>
            <a:endParaRPr lang="pt-PT" cap="sm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6912768" cy="868363"/>
          </a:xfrm>
        </p:spPr>
        <p:txBody>
          <a:bodyPr>
            <a:normAutofit/>
          </a:bodyPr>
          <a:lstStyle/>
          <a:p>
            <a:r>
              <a:rPr lang="pt-PT" sz="3200" dirty="0"/>
              <a:t>O que faz o Tutor?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3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A</a:t>
            </a:r>
            <a:r>
              <a:rPr lang="pt-PT" sz="2600" dirty="0" smtClean="0">
                <a:solidFill>
                  <a:schemeClr val="tx1"/>
                </a:solidFill>
              </a:rPr>
              <a:t>juda-te a tomar decisões sobre o teu percurso no IST</a:t>
            </a:r>
          </a:p>
          <a:p>
            <a:pPr marL="0" indent="0" algn="just" fontAlgn="auto">
              <a:spcBef>
                <a:spcPts val="500"/>
              </a:spcBef>
              <a:spcAft>
                <a:spcPts val="0"/>
              </a:spcAft>
              <a:buNone/>
            </a:pPr>
            <a:endParaRPr lang="pt-PT" sz="26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 smtClean="0">
                <a:solidFill>
                  <a:schemeClr val="tx1"/>
                </a:solidFill>
              </a:rPr>
              <a:t>Acompanha-te na gestão do tempo e a definir prioridades para os semestres e as épocas de exame</a:t>
            </a: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endParaRPr lang="pt-PT" sz="26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 smtClean="0">
                <a:solidFill>
                  <a:schemeClr val="tx1"/>
                </a:solidFill>
              </a:rPr>
              <a:t>Informa-te sobre as áreas do </a:t>
            </a:r>
            <a:r>
              <a:rPr lang="pt-PT" sz="2600" dirty="0">
                <a:solidFill>
                  <a:schemeClr val="tx1"/>
                </a:solidFill>
              </a:rPr>
              <a:t>teu Curso</a:t>
            </a:r>
            <a:r>
              <a:rPr lang="pt-PT" sz="2600" dirty="0" smtClean="0">
                <a:solidFill>
                  <a:schemeClr val="tx1"/>
                </a:solidFill>
              </a:rPr>
              <a:t>, estágios, saídas profissionais ou Programas de Mobilidade</a:t>
            </a: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endParaRPr lang="pt-PT" sz="2600" i="1" dirty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 smtClean="0">
                <a:solidFill>
                  <a:schemeClr val="tx1"/>
                </a:solidFill>
              </a:rPr>
              <a:t>Aconselha-te sobre quais os métodos de estudo mais eficazes no IST</a:t>
            </a:r>
          </a:p>
        </p:txBody>
      </p:sp>
    </p:spTree>
    <p:extLst>
      <p:ext uri="{BB962C8B-B14F-4D97-AF65-F5344CB8AC3E}">
        <p14:creationId xmlns:p14="http://schemas.microsoft.com/office/powerpoint/2010/main" val="20394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Achas que não precisas de participar?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4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PT" sz="2600" dirty="0">
                <a:solidFill>
                  <a:schemeClr val="tx1"/>
                </a:solidFill>
              </a:rPr>
              <a:t>Quando </a:t>
            </a:r>
            <a:r>
              <a:rPr lang="pt-PT" sz="2600" b="1" dirty="0">
                <a:solidFill>
                  <a:schemeClr val="tx1"/>
                </a:solidFill>
              </a:rPr>
              <a:t>tudo é novo </a:t>
            </a:r>
            <a:r>
              <a:rPr lang="pt-PT" sz="2600" dirty="0">
                <a:solidFill>
                  <a:schemeClr val="tx1"/>
                </a:solidFill>
              </a:rPr>
              <a:t>e </a:t>
            </a:r>
            <a:r>
              <a:rPr lang="pt-PT" sz="2600" b="1" dirty="0">
                <a:solidFill>
                  <a:schemeClr val="tx1"/>
                </a:solidFill>
              </a:rPr>
              <a:t>sais da tua zona de conforto </a:t>
            </a:r>
            <a:r>
              <a:rPr lang="pt-PT" sz="2600" dirty="0">
                <a:solidFill>
                  <a:schemeClr val="tx1"/>
                </a:solidFill>
              </a:rPr>
              <a:t>contar com a </a:t>
            </a:r>
            <a:r>
              <a:rPr lang="pt-PT" sz="2600" b="1" dirty="0">
                <a:solidFill>
                  <a:schemeClr val="tx1"/>
                </a:solidFill>
              </a:rPr>
              <a:t>ajuda</a:t>
            </a:r>
            <a:r>
              <a:rPr lang="pt-PT" sz="2600" dirty="0">
                <a:solidFill>
                  <a:schemeClr val="tx1"/>
                </a:solidFill>
              </a:rPr>
              <a:t> de quem sabe </a:t>
            </a:r>
            <a:r>
              <a:rPr lang="pt-PT" sz="2600" b="1" dirty="0">
                <a:solidFill>
                  <a:schemeClr val="tx1"/>
                </a:solidFill>
              </a:rPr>
              <a:t>pode ser a diferença </a:t>
            </a:r>
            <a:r>
              <a:rPr lang="pt-PT" sz="2600" dirty="0">
                <a:solidFill>
                  <a:schemeClr val="tx1"/>
                </a:solidFill>
              </a:rPr>
              <a:t>entre ser bem </a:t>
            </a:r>
            <a:r>
              <a:rPr lang="pt-PT" sz="2600" dirty="0" smtClean="0">
                <a:solidFill>
                  <a:schemeClr val="tx1"/>
                </a:solidFill>
              </a:rPr>
              <a:t>ou </a:t>
            </a:r>
            <a:r>
              <a:rPr lang="pt-PT" sz="2600" dirty="0">
                <a:solidFill>
                  <a:schemeClr val="tx1"/>
                </a:solidFill>
              </a:rPr>
              <a:t>mal sucedido no </a:t>
            </a:r>
            <a:r>
              <a:rPr lang="pt-PT" sz="2600" dirty="0" smtClean="0">
                <a:solidFill>
                  <a:schemeClr val="tx1"/>
                </a:solidFill>
              </a:rPr>
              <a:t>percurso </a:t>
            </a:r>
            <a:r>
              <a:rPr lang="pt-PT" sz="2600" dirty="0">
                <a:solidFill>
                  <a:schemeClr val="tx1"/>
                </a:solidFill>
              </a:rPr>
              <a:t>académico</a:t>
            </a:r>
            <a:r>
              <a:rPr lang="pt-PT" sz="2600" dirty="0" smtClean="0">
                <a:solidFill>
                  <a:schemeClr val="tx1"/>
                </a:solidFill>
              </a:rPr>
              <a:t>!</a:t>
            </a:r>
            <a:endParaRPr lang="pt-PT" sz="2600" dirty="0">
              <a:solidFill>
                <a:schemeClr val="tx1"/>
              </a:solidFill>
            </a:endParaRPr>
          </a:p>
        </p:txBody>
      </p:sp>
      <p:pic>
        <p:nvPicPr>
          <p:cNvPr id="2" name="Picture 2" descr="Resultado de imagem para tutoring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71" y="3892946"/>
            <a:ext cx="4927490" cy="24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Dificuldades... Algumas!</a:t>
            </a:r>
            <a:endParaRPr lang="pt-PT" sz="32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O tempo vai parecer-te pouco, vais ter de fazer mais escolhas!</a:t>
            </a:r>
          </a:p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No inicio tudo parece fácil, mas não é bem assim!</a:t>
            </a:r>
          </a:p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Estudar no IST é um trabalho a tempo inteiro! </a:t>
            </a:r>
          </a:p>
          <a:p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4" y="2219356"/>
            <a:ext cx="4038600" cy="3732976"/>
          </a:xfrm>
        </p:spPr>
      </p:pic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5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marL="0" indent="0"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t-P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 smtClean="0"/>
              <a:t>Sabias que…</a:t>
            </a:r>
            <a:endParaRPr lang="pt-PT" sz="3200" dirty="0"/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6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585" y="5913342"/>
            <a:ext cx="518911" cy="6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4563" t="16040" r="31100" b="48523"/>
          <a:stretch/>
        </p:blipFill>
        <p:spPr>
          <a:xfrm>
            <a:off x="595441" y="1772816"/>
            <a:ext cx="7665085" cy="39991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284435" y="6029098"/>
            <a:ext cx="285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http://oe.tecnico.ulisboa.pt/</a:t>
            </a:r>
          </a:p>
        </p:txBody>
      </p:sp>
    </p:spTree>
    <p:extLst>
      <p:ext uri="{BB962C8B-B14F-4D97-AF65-F5344CB8AC3E}">
        <p14:creationId xmlns:p14="http://schemas.microsoft.com/office/powerpoint/2010/main" val="24013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 smtClean="0"/>
              <a:t>Sabias que…</a:t>
            </a:r>
            <a:endParaRPr lang="pt-PT" sz="3200" dirty="0"/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7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4563" t="52215" r="31691" b="12348"/>
          <a:stretch/>
        </p:blipFill>
        <p:spPr>
          <a:xfrm>
            <a:off x="637099" y="1772816"/>
            <a:ext cx="7581769" cy="399917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585" y="5913342"/>
            <a:ext cx="518911" cy="6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284435" y="6029098"/>
            <a:ext cx="285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http://oe.tecnico.ulisboa.pt/</a:t>
            </a:r>
          </a:p>
        </p:txBody>
      </p:sp>
    </p:spTree>
    <p:extLst>
      <p:ext uri="{BB962C8B-B14F-4D97-AF65-F5344CB8AC3E}">
        <p14:creationId xmlns:p14="http://schemas.microsoft.com/office/powerpoint/2010/main" val="77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desafio é grande, as recompensas também!</a:t>
            </a: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885718"/>
            <a:ext cx="8362950" cy="4186701"/>
          </a:xfrm>
        </p:spPr>
      </p:pic>
    </p:spTree>
    <p:extLst>
      <p:ext uri="{BB962C8B-B14F-4D97-AF65-F5344CB8AC3E}">
        <p14:creationId xmlns:p14="http://schemas.microsoft.com/office/powerpoint/2010/main" val="4673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 smtClean="0"/>
              <a:t>Guia de sobrevivência</a:t>
            </a:r>
            <a:endParaRPr lang="pt-PT" sz="3200" dirty="0"/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9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7" name="Diagram 2"/>
          <p:cNvGrpSpPr>
            <a:grpSpLocks/>
          </p:cNvGrpSpPr>
          <p:nvPr/>
        </p:nvGrpSpPr>
        <p:grpSpPr bwMode="auto">
          <a:xfrm>
            <a:off x="578598" y="1687411"/>
            <a:ext cx="7914796" cy="4549876"/>
            <a:chOff x="1196144" y="1687415"/>
            <a:chExt cx="6967728" cy="4549899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196144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196144" y="3575139"/>
              <a:ext cx="1620408" cy="2662175"/>
            </a:xfrm>
            <a:custGeom>
              <a:avLst/>
              <a:gdLst>
                <a:gd name="T0" fmla="*/ 810204 w 1620402"/>
                <a:gd name="T1" fmla="*/ 0 h 2662171"/>
                <a:gd name="T2" fmla="*/ 1620408 w 1620402"/>
                <a:gd name="T3" fmla="*/ 1331088 h 2662171"/>
                <a:gd name="T4" fmla="*/ 810204 w 1620402"/>
                <a:gd name="T5" fmla="*/ 2662175 h 2662171"/>
                <a:gd name="T6" fmla="*/ 0 w 1620402"/>
                <a:gd name="T7" fmla="*/ 1331088 h 2662171"/>
                <a:gd name="T8" fmla="*/ 170143 w 1620402"/>
                <a:gd name="T9" fmla="*/ 0 h 2662171"/>
                <a:gd name="T10" fmla="*/ 1450265 w 1620402"/>
                <a:gd name="T11" fmla="*/ 0 h 2662171"/>
                <a:gd name="T12" fmla="*/ 1620408 w 1620402"/>
                <a:gd name="T13" fmla="*/ 170142 h 2662171"/>
                <a:gd name="T14" fmla="*/ 1620408 w 1620402"/>
                <a:gd name="T15" fmla="*/ 2662175 h 2662171"/>
                <a:gd name="T16" fmla="*/ 1620408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3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 smtClean="0">
                  <a:solidFill>
                    <a:srgbClr val="FFFFFF"/>
                  </a:solidFill>
                  <a:latin typeface="Arial" charset="0"/>
                </a:rPr>
                <a:t>Organização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Física e mental! Tens de saber bem o que queres, para perceber como o alcançar!</a:t>
              </a: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978584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978584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Gestão de </a:t>
              </a:r>
              <a:r>
                <a:rPr lang="pt-PT" sz="1700" b="1" dirty="0" smtClean="0">
                  <a:solidFill>
                    <a:srgbClr val="FFFFFF"/>
                  </a:solidFill>
                  <a:latin typeface="Arial" charset="0"/>
                </a:rPr>
                <a:t>Tempo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É verdade, há tempo para tudo, </a:t>
              </a:r>
              <a:r>
                <a:rPr lang="pt-PT" sz="16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só é preciso saber geri-lo!</a:t>
              </a: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761033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761033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Ir às </a:t>
              </a:r>
              <a:r>
                <a:rPr lang="pt-PT" sz="1700" b="1" dirty="0" smtClean="0">
                  <a:solidFill>
                    <a:srgbClr val="FFFFFF"/>
                  </a:solidFill>
                  <a:latin typeface="Arial" charset="0"/>
                </a:rPr>
                <a:t>aulas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Se </a:t>
              </a: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fosse assim tão óbvio não estava aqui, certo?</a:t>
              </a: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543473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543473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Aprender </a:t>
              </a:r>
              <a:r>
                <a:rPr lang="pt-PT" sz="1700" b="1" dirty="0" smtClean="0">
                  <a:solidFill>
                    <a:srgbClr val="FFFFFF"/>
                  </a:solidFill>
                  <a:latin typeface="Arial" charset="0"/>
                </a:rPr>
                <a:t>inglês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É elementar, meu caro Watson!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3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822</TotalTime>
  <Words>463</Words>
  <Application>Microsoft Office PowerPoint</Application>
  <PresentationFormat>Apresentação no Ecrã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Bem vindo ao Técnico! Ano letivo 2017-2018</vt:lpstr>
      <vt:lpstr>O programa de tutorado</vt:lpstr>
      <vt:lpstr>O que faz o Tutor?</vt:lpstr>
      <vt:lpstr>Achas que não precisas de participar?</vt:lpstr>
      <vt:lpstr>Dificuldades... Algumas!</vt:lpstr>
      <vt:lpstr>Sabias que…</vt:lpstr>
      <vt:lpstr>Sabias que…</vt:lpstr>
      <vt:lpstr>O desafio é grande, as recompensas também!</vt:lpstr>
      <vt:lpstr>Guia de sobrevivência</vt:lpstr>
      <vt:lpstr>Guia de sobrevivência</vt:lpstr>
      <vt:lpstr>Quando contatar com o Tutor?</vt:lpstr>
      <vt:lpstr>Porquê o tutor?</vt:lpstr>
      <vt:lpstr>Questões? Conta também com o  apoio do NDA/GATu</vt:lpstr>
    </vt:vector>
  </TitlesOfParts>
  <Company>Instituto Superior Tecnico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 vindo ao Técnico! Ano letivo 2013-2014</dc:title>
  <dc:creator>Isabel Goncalves</dc:creator>
  <cp:lastModifiedBy>Goncalo Moura</cp:lastModifiedBy>
  <cp:revision>49</cp:revision>
  <cp:lastPrinted>2014-06-11T13:15:34Z</cp:lastPrinted>
  <dcterms:created xsi:type="dcterms:W3CDTF">2013-09-10T10:01:19Z</dcterms:created>
  <dcterms:modified xsi:type="dcterms:W3CDTF">2017-09-06T15:27:02Z</dcterms:modified>
</cp:coreProperties>
</file>