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sldIdLst>
    <p:sldId id="256" r:id="rId2"/>
    <p:sldId id="257" r:id="rId3"/>
    <p:sldId id="273" r:id="rId4"/>
    <p:sldId id="274" r:id="rId5"/>
    <p:sldId id="275" r:id="rId6"/>
    <p:sldId id="285" r:id="rId7"/>
    <p:sldId id="276" r:id="rId8"/>
    <p:sldId id="286" r:id="rId9"/>
    <p:sldId id="284" r:id="rId10"/>
    <p:sldId id="278" r:id="rId11"/>
    <p:sldId id="279" r:id="rId12"/>
    <p:sldId id="282" r:id="rId13"/>
    <p:sldId id="287" r:id="rId14"/>
    <p:sldId id="283" r:id="rId15"/>
  </p:sldIdLst>
  <p:sldSz cx="9144000" cy="6858000" type="screen4x3"/>
  <p:notesSz cx="6807200" cy="9939338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>
      <p:cViewPr varScale="1">
        <p:scale>
          <a:sx n="108" d="100"/>
          <a:sy n="108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E2BC5A69-4114-4A8B-BD38-8916F6FBD2A9}" type="datetime1">
              <a:rPr lang="en-US"/>
              <a:pPr>
                <a:defRPr/>
              </a:pPr>
              <a:t>8/10/2020</a:t>
            </a:fld>
            <a:endParaRPr/>
          </a:p>
        </p:txBody>
      </p:sp>
      <p:sp>
        <p:nvSpPr>
          <p:cNvPr id="1843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pt-PT" noProof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 smtClean="0">
                <a:solidFill>
                  <a:srgbClr val="000000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17CF057D-F319-4780-9102-228C2FB7243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91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1pPr>
    <a:lvl2pPr marL="457200" lvl="1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2pPr>
    <a:lvl3pPr marL="914400" lvl="2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3pPr>
    <a:lvl4pPr marL="1371600" lvl="3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4pPr>
    <a:lvl5pPr marL="1828800" lvl="4" algn="l" rtl="0" eaLnBrk="0" fontAlgn="base">
      <a:spcBef>
        <a:spcPct val="0"/>
      </a:spcBef>
      <a:spcAft>
        <a:spcPct val="0"/>
      </a:spcAft>
      <a:defRPr lang="en-US" sz="1200" kern="1200">
        <a:solidFill>
          <a:srgbClr val="000000"/>
        </a:solidFill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APRESENTAÇÃO">
    <p:bg>
      <p:bgPr>
        <a:solidFill>
          <a:srgbClr val="485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5681" y="-37134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517232"/>
            <a:ext cx="295477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717032"/>
            <a:ext cx="8077200" cy="1312168"/>
          </a:xfrm>
        </p:spPr>
        <p:txBody>
          <a:bodyPr vert="horz" lIns="91440" tIns="0" rIns="4572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kumimoji="0" lang="en-US" sz="4500" b="1" kern="1200" cap="small" spc="4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16016" y="2818935"/>
            <a:ext cx="3816797" cy="538057"/>
          </a:xfrm>
        </p:spPr>
        <p:txBody>
          <a:bodyPr>
            <a:normAutofit/>
          </a:bodyPr>
          <a:lstStyle>
            <a:lvl1pPr marL="118872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784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+CONTEU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128792" cy="1252728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3"/>
            <a:ext cx="8363272" cy="484400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ULO+2CONTEU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ULO+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3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0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2C0A-D808-4575-8C19-1C9B42887D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48515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86996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988840"/>
            <a:ext cx="8022336" cy="52576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2051720" cy="80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195513" y="3141663"/>
            <a:ext cx="4537075" cy="2951162"/>
          </a:xfrm>
        </p:spPr>
        <p:txBody>
          <a:bodyPr/>
          <a:lstStyle>
            <a:lvl1pPr marL="118872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82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284" y="4214005"/>
            <a:ext cx="7655238" cy="12349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05F1E-4C65-499A-9AB9-8995E1653E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43284" y="1966536"/>
            <a:ext cx="7655238" cy="2025063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2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485156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91335"/>
            <a:ext cx="6912768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28801"/>
            <a:ext cx="8363272" cy="47720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02-08-2012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C401AE0-43AC-4862-B58F-F62CF39E80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2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6" r:id="rId8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 cap="small" spc="40" baseline="0">
          <a:solidFill>
            <a:schemeClr val="bg1"/>
          </a:solidFill>
          <a:effectLst/>
          <a:latin typeface="Arial Black" panose="020B0A04020102020204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009DE0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9DE0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9DE0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9DE0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9DE0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92988" y="5301208"/>
            <a:ext cx="7234039" cy="151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cap="small" dirty="0">
                <a:solidFill>
                  <a:srgbClr val="00B0F0"/>
                </a:solidFill>
                <a:latin typeface="Arial Black" panose="020B0A04020102020204" pitchFamily="34" charset="0"/>
              </a:rPr>
              <a:t>Núcleo de Desenvolvimento Académico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95536" y="2581906"/>
            <a:ext cx="7992888" cy="2126236"/>
          </a:xfrm>
          <a:prstGeom prst="rect">
            <a:avLst/>
          </a:prstGeom>
        </p:spPr>
        <p:txBody>
          <a:bodyPr vert="horz" lIns="91440" rIns="45720" rtlCol="0" anchor="ctr">
            <a:normAutofit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small" spc="4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7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PROGRAMA DE TUTORADO</a:t>
            </a:r>
            <a:endParaRPr lang="pt-PT" sz="7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105" y="0"/>
            <a:ext cx="7474223" cy="1512366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500" b="1" kern="1200" cap="small" spc="4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Bem vindo ao Técnico</a:t>
            </a:r>
            <a:r>
              <a:rPr lang="pt-PT" dirty="0">
                <a:latin typeface="Arial Black" panose="020B0A04020102020204" pitchFamily="34" charset="0"/>
              </a:rPr>
              <a:t>!</a:t>
            </a:r>
            <a:endParaRPr lang="pt-PT" sz="4000" dirty="0">
              <a:latin typeface="Arial Black" panose="020B0A04020102020204" pitchFamily="34" charset="0"/>
            </a:endParaRPr>
          </a:p>
        </p:txBody>
      </p:sp>
      <p:pic>
        <p:nvPicPr>
          <p:cNvPr id="3" name="Graphic 2" descr="Lightbulb and gear">
            <a:extLst>
              <a:ext uri="{FF2B5EF4-FFF2-40B4-BE49-F238E27FC236}">
                <a16:creationId xmlns:a16="http://schemas.microsoft.com/office/drawing/2014/main" id="{BFCD2A69-01B8-47C2-80F8-1B8CC36D4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200" y="3623572"/>
            <a:ext cx="1838204" cy="1838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E26E8E-C044-43B4-AA6C-418D57E76E0E}"/>
              </a:ext>
            </a:extLst>
          </p:cNvPr>
          <p:cNvSpPr/>
          <p:nvPr/>
        </p:nvSpPr>
        <p:spPr>
          <a:xfrm>
            <a:off x="3875634" y="6237312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000" b="1" cap="small" dirty="0">
                <a:solidFill>
                  <a:srgbClr val="00B0F0"/>
                </a:solidFill>
                <a:latin typeface="Arial Black" panose="020B0A04020102020204" pitchFamily="34" charset="0"/>
                <a:ea typeface="+mj-ea"/>
                <a:cs typeface="+mj-cs"/>
              </a:rPr>
              <a:t>2020/2021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EBDEC3-5EFE-4815-B29A-216FC9581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0"/>
            <a:ext cx="2140189" cy="15123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Guia de sobrevivência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10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7" name="Diagram 2"/>
          <p:cNvGrpSpPr>
            <a:grpSpLocks/>
          </p:cNvGrpSpPr>
          <p:nvPr/>
        </p:nvGrpSpPr>
        <p:grpSpPr bwMode="auto">
          <a:xfrm>
            <a:off x="578598" y="1687411"/>
            <a:ext cx="7914796" cy="4549876"/>
            <a:chOff x="1196144" y="1687415"/>
            <a:chExt cx="6967728" cy="4549899"/>
          </a:xfrm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196144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196144" y="3575139"/>
              <a:ext cx="1620408" cy="2662175"/>
            </a:xfrm>
            <a:custGeom>
              <a:avLst/>
              <a:gdLst>
                <a:gd name="T0" fmla="*/ 810204 w 1620402"/>
                <a:gd name="T1" fmla="*/ 0 h 2662171"/>
                <a:gd name="T2" fmla="*/ 1620408 w 1620402"/>
                <a:gd name="T3" fmla="*/ 1331088 h 2662171"/>
                <a:gd name="T4" fmla="*/ 810204 w 1620402"/>
                <a:gd name="T5" fmla="*/ 2662175 h 2662171"/>
                <a:gd name="T6" fmla="*/ 0 w 1620402"/>
                <a:gd name="T7" fmla="*/ 1331088 h 2662171"/>
                <a:gd name="T8" fmla="*/ 170143 w 1620402"/>
                <a:gd name="T9" fmla="*/ 0 h 2662171"/>
                <a:gd name="T10" fmla="*/ 1450265 w 1620402"/>
                <a:gd name="T11" fmla="*/ 0 h 2662171"/>
                <a:gd name="T12" fmla="*/ 1620408 w 1620402"/>
                <a:gd name="T13" fmla="*/ 170142 h 2662171"/>
                <a:gd name="T14" fmla="*/ 1620408 w 1620402"/>
                <a:gd name="T15" fmla="*/ 2662175 h 2662171"/>
                <a:gd name="T16" fmla="*/ 1620408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3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Organização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Física e mental! Tens de saber bem o que queres, para perceber como o alcançar!</a:t>
              </a: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978584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978584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Gestão de Tempo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É verdade, há tempo para tudo, só é preciso saber geri-lo!</a:t>
              </a: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761033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761033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Ir às aulas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Se fosse assim tão óbvio não estava aqui, certo?</a:t>
              </a: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6543473" y="1687415"/>
              <a:ext cx="1620399" cy="1597301"/>
            </a:xfrm>
            <a:custGeom>
              <a:avLst/>
              <a:gdLst>
                <a:gd name="T0" fmla="*/ 810200 w 1620399"/>
                <a:gd name="T1" fmla="*/ 0 h 1597301"/>
                <a:gd name="T2" fmla="*/ 1620399 w 1620399"/>
                <a:gd name="T3" fmla="*/ 798651 h 1597301"/>
                <a:gd name="T4" fmla="*/ 810200 w 1620399"/>
                <a:gd name="T5" fmla="*/ 1597301 h 1597301"/>
                <a:gd name="T6" fmla="*/ 0 w 1620399"/>
                <a:gd name="T7" fmla="*/ 798651 h 1597301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785 w 1620399"/>
                <a:gd name="T13" fmla="*/ 46785 h 1597301"/>
                <a:gd name="T14" fmla="*/ 1573614 w 1620399"/>
                <a:gd name="T15" fmla="*/ 1550516 h 1597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20399" h="1597301">
                  <a:moveTo>
                    <a:pt x="159730" y="0"/>
                  </a:moveTo>
                  <a:lnTo>
                    <a:pt x="159729" y="0"/>
                  </a:lnTo>
                  <a:cubicBezTo>
                    <a:pt x="71513" y="0"/>
                    <a:pt x="0" y="71513"/>
                    <a:pt x="0" y="159729"/>
                  </a:cubicBezTo>
                  <a:lnTo>
                    <a:pt x="0" y="1437571"/>
                  </a:lnTo>
                  <a:cubicBezTo>
                    <a:pt x="0" y="1525787"/>
                    <a:pt x="71513" y="1597300"/>
                    <a:pt x="159729" y="1597301"/>
                  </a:cubicBezTo>
                  <a:lnTo>
                    <a:pt x="1460669" y="1597301"/>
                  </a:lnTo>
                  <a:cubicBezTo>
                    <a:pt x="1548885" y="1597300"/>
                    <a:pt x="1620399" y="1525787"/>
                    <a:pt x="1620399" y="1437571"/>
                  </a:cubicBezTo>
                  <a:lnTo>
                    <a:pt x="1620399" y="159730"/>
                  </a:lnTo>
                  <a:cubicBezTo>
                    <a:pt x="1620399" y="71513"/>
                    <a:pt x="1548885" y="0"/>
                    <a:pt x="1460669" y="0"/>
                  </a:cubicBezTo>
                  <a:lnTo>
                    <a:pt x="159730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543473" y="3575139"/>
              <a:ext cx="1620399" cy="2662175"/>
            </a:xfrm>
            <a:custGeom>
              <a:avLst/>
              <a:gdLst>
                <a:gd name="T0" fmla="*/ 810200 w 1620402"/>
                <a:gd name="T1" fmla="*/ 0 h 2662171"/>
                <a:gd name="T2" fmla="*/ 1620399 w 1620402"/>
                <a:gd name="T3" fmla="*/ 1331088 h 2662171"/>
                <a:gd name="T4" fmla="*/ 810200 w 1620402"/>
                <a:gd name="T5" fmla="*/ 2662175 h 2662171"/>
                <a:gd name="T6" fmla="*/ 0 w 1620402"/>
                <a:gd name="T7" fmla="*/ 1331088 h 2662171"/>
                <a:gd name="T8" fmla="*/ 170142 w 1620402"/>
                <a:gd name="T9" fmla="*/ 0 h 2662171"/>
                <a:gd name="T10" fmla="*/ 1450257 w 1620402"/>
                <a:gd name="T11" fmla="*/ 0 h 2662171"/>
                <a:gd name="T12" fmla="*/ 1620399 w 1620402"/>
                <a:gd name="T13" fmla="*/ 170142 h 2662171"/>
                <a:gd name="T14" fmla="*/ 1620399 w 1620402"/>
                <a:gd name="T15" fmla="*/ 2662175 h 2662171"/>
                <a:gd name="T16" fmla="*/ 1620399 w 1620402"/>
                <a:gd name="T17" fmla="*/ 2662175 h 2662171"/>
                <a:gd name="T18" fmla="*/ 0 w 1620402"/>
                <a:gd name="T19" fmla="*/ 2662175 h 2662171"/>
                <a:gd name="T20" fmla="*/ 0 w 1620402"/>
                <a:gd name="T21" fmla="*/ 2662175 h 2662171"/>
                <a:gd name="T22" fmla="*/ 0 w 1620402"/>
                <a:gd name="T23" fmla="*/ 170142 h 2662171"/>
                <a:gd name="T24" fmla="*/ 170142 w 1620402"/>
                <a:gd name="T25" fmla="*/ 0 h 2662171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20402"/>
                <a:gd name="T40" fmla="*/ 0 h 2662171"/>
                <a:gd name="T41" fmla="*/ 1620402 w 1620402"/>
                <a:gd name="T42" fmla="*/ 2662171 h 26621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20402" h="2662171">
                  <a:moveTo>
                    <a:pt x="1450260" y="2662171"/>
                  </a:moveTo>
                  <a:lnTo>
                    <a:pt x="170142" y="2662171"/>
                  </a:lnTo>
                  <a:cubicBezTo>
                    <a:pt x="76175" y="2662171"/>
                    <a:pt x="0" y="2585996"/>
                    <a:pt x="0" y="2492029"/>
                  </a:cubicBezTo>
                  <a:lnTo>
                    <a:pt x="0" y="0"/>
                  </a:lnTo>
                  <a:lnTo>
                    <a:pt x="1620402" y="0"/>
                  </a:lnTo>
                  <a:lnTo>
                    <a:pt x="1620402" y="2492029"/>
                  </a:lnTo>
                  <a:cubicBezTo>
                    <a:pt x="1620402" y="2585996"/>
                    <a:pt x="1544227" y="2662171"/>
                    <a:pt x="1450260" y="2662171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70736" tIns="120901" rIns="170736" bIns="170736" anchorCtr="1"/>
            <a:lstStyle/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700" b="1" dirty="0">
                  <a:solidFill>
                    <a:srgbClr val="FFFFFF"/>
                  </a:solidFill>
                  <a:latin typeface="Arial" charset="0"/>
                </a:rPr>
                <a:t>Aprender inglês</a:t>
              </a: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endParaRPr lang="pt-PT" sz="17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5565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É elementar, meu caro Watson!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0380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Guia de sobrevivência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11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16" name="Diagram 2"/>
          <p:cNvGrpSpPr>
            <a:grpSpLocks/>
          </p:cNvGrpSpPr>
          <p:nvPr/>
        </p:nvGrpSpPr>
        <p:grpSpPr bwMode="auto">
          <a:xfrm>
            <a:off x="510953" y="1643182"/>
            <a:ext cx="8050096" cy="4737898"/>
            <a:chOff x="1261615" y="1787213"/>
            <a:chExt cx="6764786" cy="4738127"/>
          </a:xfrm>
        </p:grpSpPr>
        <p:sp>
          <p:nvSpPr>
            <p:cNvPr id="17" name="Freeform 4"/>
            <p:cNvSpPr>
              <a:spLocks/>
            </p:cNvSpPr>
            <p:nvPr/>
          </p:nvSpPr>
          <p:spPr bwMode="auto">
            <a:xfrm>
              <a:off x="126161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26161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8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Alimentação saudável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Sim, saudável e equilibrada! Compensa os excessos com desporto! </a:t>
              </a: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99214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299214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9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Sono – 8h diárias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Em qualidade e quantidade, deves dormir bem!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472266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472266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9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Lazer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A vida é mais do que estudar, mas atenção às prioridades!</a:t>
              </a:r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6453195" y="1787213"/>
              <a:ext cx="1573206" cy="1663385"/>
            </a:xfrm>
            <a:custGeom>
              <a:avLst/>
              <a:gdLst>
                <a:gd name="T0" fmla="*/ 786603 w 1573206"/>
                <a:gd name="T1" fmla="*/ 0 h 1663385"/>
                <a:gd name="T2" fmla="*/ 1573206 w 1573206"/>
                <a:gd name="T3" fmla="*/ 831693 h 1663385"/>
                <a:gd name="T4" fmla="*/ 786603 w 1573206"/>
                <a:gd name="T5" fmla="*/ 1663385 h 1663385"/>
                <a:gd name="T6" fmla="*/ 0 w 1573206"/>
                <a:gd name="T7" fmla="*/ 831693 h 1663385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46079 w 1573206"/>
                <a:gd name="T13" fmla="*/ 46079 h 1663385"/>
                <a:gd name="T14" fmla="*/ 1527127 w 1573206"/>
                <a:gd name="T15" fmla="*/ 1617306 h 16633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3206" h="1663385">
                  <a:moveTo>
                    <a:pt x="157321" y="0"/>
                  </a:moveTo>
                  <a:lnTo>
                    <a:pt x="157320" y="0"/>
                  </a:lnTo>
                  <a:cubicBezTo>
                    <a:pt x="70435" y="0"/>
                    <a:pt x="0" y="70435"/>
                    <a:pt x="0" y="157320"/>
                  </a:cubicBezTo>
                  <a:lnTo>
                    <a:pt x="0" y="1506064"/>
                  </a:lnTo>
                  <a:cubicBezTo>
                    <a:pt x="0" y="1592949"/>
                    <a:pt x="70435" y="1663384"/>
                    <a:pt x="157320" y="1663385"/>
                  </a:cubicBezTo>
                  <a:lnTo>
                    <a:pt x="1415885" y="1663385"/>
                  </a:lnTo>
                  <a:cubicBezTo>
                    <a:pt x="1502770" y="1663384"/>
                    <a:pt x="1573206" y="1592949"/>
                    <a:pt x="1573206" y="1506064"/>
                  </a:cubicBezTo>
                  <a:lnTo>
                    <a:pt x="1573206" y="157321"/>
                  </a:lnTo>
                  <a:cubicBezTo>
                    <a:pt x="1573206" y="70435"/>
                    <a:pt x="1502770" y="0"/>
                    <a:pt x="1415885" y="0"/>
                  </a:cubicBezTo>
                  <a:lnTo>
                    <a:pt x="15732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19046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pt-PT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6453195" y="3753035"/>
              <a:ext cx="1573206" cy="2772305"/>
            </a:xfrm>
            <a:custGeom>
              <a:avLst/>
              <a:gdLst>
                <a:gd name="T0" fmla="*/ 786603 w 1573206"/>
                <a:gd name="T1" fmla="*/ 0 h 2772308"/>
                <a:gd name="T2" fmla="*/ 1573206 w 1573206"/>
                <a:gd name="T3" fmla="*/ 1386153 h 2772308"/>
                <a:gd name="T4" fmla="*/ 786603 w 1573206"/>
                <a:gd name="T5" fmla="*/ 2772305 h 2772308"/>
                <a:gd name="T6" fmla="*/ 0 w 1573206"/>
                <a:gd name="T7" fmla="*/ 1386153 h 2772308"/>
                <a:gd name="T8" fmla="*/ 165187 w 1573206"/>
                <a:gd name="T9" fmla="*/ 0 h 2772308"/>
                <a:gd name="T10" fmla="*/ 1408019 w 1573206"/>
                <a:gd name="T11" fmla="*/ 0 h 2772308"/>
                <a:gd name="T12" fmla="*/ 1573206 w 1573206"/>
                <a:gd name="T13" fmla="*/ 165187 h 2772308"/>
                <a:gd name="T14" fmla="*/ 1573206 w 1573206"/>
                <a:gd name="T15" fmla="*/ 2772305 h 2772308"/>
                <a:gd name="T16" fmla="*/ 1573206 w 1573206"/>
                <a:gd name="T17" fmla="*/ 2772305 h 2772308"/>
                <a:gd name="T18" fmla="*/ 0 w 1573206"/>
                <a:gd name="T19" fmla="*/ 2772305 h 2772308"/>
                <a:gd name="T20" fmla="*/ 0 w 1573206"/>
                <a:gd name="T21" fmla="*/ 2772305 h 2772308"/>
                <a:gd name="T22" fmla="*/ 0 w 1573206"/>
                <a:gd name="T23" fmla="*/ 165187 h 2772308"/>
                <a:gd name="T24" fmla="*/ 165187 w 1573206"/>
                <a:gd name="T25" fmla="*/ 0 h 2772308"/>
                <a:gd name="T26" fmla="*/ 17694720 60000 65536"/>
                <a:gd name="T27" fmla="*/ 0 60000 65536"/>
                <a:gd name="T28" fmla="*/ 5898240 60000 65536"/>
                <a:gd name="T29" fmla="*/ 1179648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73206"/>
                <a:gd name="T40" fmla="*/ 0 h 2772308"/>
                <a:gd name="T41" fmla="*/ 1573206 w 1573206"/>
                <a:gd name="T42" fmla="*/ 2772308 h 27723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73206" h="2772308">
                  <a:moveTo>
                    <a:pt x="1408019" y="2772308"/>
                  </a:moveTo>
                  <a:lnTo>
                    <a:pt x="165187" y="2772308"/>
                  </a:lnTo>
                  <a:cubicBezTo>
                    <a:pt x="73957" y="2772308"/>
                    <a:pt x="0" y="2698351"/>
                    <a:pt x="0" y="2607121"/>
                  </a:cubicBezTo>
                  <a:lnTo>
                    <a:pt x="0" y="0"/>
                  </a:lnTo>
                  <a:lnTo>
                    <a:pt x="1573206" y="0"/>
                  </a:lnTo>
                  <a:lnTo>
                    <a:pt x="1573206" y="2607121"/>
                  </a:lnTo>
                  <a:cubicBezTo>
                    <a:pt x="1573206" y="2698351"/>
                    <a:pt x="1499249" y="2772308"/>
                    <a:pt x="1408019" y="2772308"/>
                  </a:cubicBezTo>
                  <a:close/>
                </a:path>
              </a:pathLst>
            </a:custGeom>
            <a:solidFill>
              <a:srgbClr val="6EA0B0"/>
            </a:solidFill>
            <a:ln w="19046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62177" tIns="113787" rIns="162177" bIns="162177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b="1" dirty="0">
                  <a:solidFill>
                    <a:srgbClr val="FFFFFF"/>
                  </a:solidFill>
                  <a:latin typeface="Arial" charset="0"/>
                </a:rPr>
                <a:t>Ver e-mail regularmente</a:t>
              </a: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endParaRPr lang="pt-PT" sz="1600" b="1" dirty="0">
                <a:solidFill>
                  <a:srgbClr val="FFFFFF"/>
                </a:solidFill>
                <a:latin typeface="Arial" charset="0"/>
              </a:endParaRPr>
            </a:p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6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charset="0"/>
                </a:rPr>
                <a:t>Sabes que podes e deves reencaminhar o e-mail do IST para o teu e-mail pessoal!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36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Quando contatar com o Tutor?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12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grpSp>
        <p:nvGrpSpPr>
          <p:cNvPr id="6" name="Diagram 2"/>
          <p:cNvGrpSpPr>
            <a:grpSpLocks/>
          </p:cNvGrpSpPr>
          <p:nvPr/>
        </p:nvGrpSpPr>
        <p:grpSpPr bwMode="auto">
          <a:xfrm>
            <a:off x="1187624" y="1556792"/>
            <a:ext cx="5184576" cy="5256584"/>
            <a:chOff x="1273210" y="1414457"/>
            <a:chExt cx="4725362" cy="525320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2979243" y="1414457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1ª semana de aulas</a:t>
              </a:r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 rot="1800004">
              <a:off x="4306373" y="2337062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685275" y="2399440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Meio do 1ºsemestre</a:t>
              </a: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 rot="5400013">
              <a:off x="5167904" y="3809600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685275" y="4369396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Antes dos exames</a:t>
              </a: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 rot="-1799988">
              <a:off x="4323431" y="529198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348027" y="354591"/>
                  </a:moveTo>
                  <a:lnTo>
                    <a:pt x="174013" y="354591"/>
                  </a:lnTo>
                  <a:lnTo>
                    <a:pt x="174013" y="443239"/>
                  </a:lnTo>
                  <a:lnTo>
                    <a:pt x="0" y="221619"/>
                  </a:lnTo>
                  <a:lnTo>
                    <a:pt x="174013" y="0"/>
                  </a:lnTo>
                  <a:lnTo>
                    <a:pt x="174013" y="88648"/>
                  </a:lnTo>
                  <a:lnTo>
                    <a:pt x="348027" y="88648"/>
                  </a:lnTo>
                  <a:lnTo>
                    <a:pt x="348027" y="354591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4406" tIns="88651" rIns="0" bIns="88651" anchor="ctr" anchorCtr="1"/>
            <a:lstStyle/>
            <a:p>
              <a:endParaRPr lang="pt-PT" b="1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979243" y="5354369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Depois dos Exames</a:t>
              </a: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rot="1800004">
              <a:off x="2617403" y="5301848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348027" y="354591"/>
                  </a:moveTo>
                  <a:lnTo>
                    <a:pt x="174013" y="354591"/>
                  </a:lnTo>
                  <a:lnTo>
                    <a:pt x="174013" y="443239"/>
                  </a:lnTo>
                  <a:lnTo>
                    <a:pt x="0" y="221619"/>
                  </a:lnTo>
                  <a:lnTo>
                    <a:pt x="174013" y="0"/>
                  </a:lnTo>
                  <a:lnTo>
                    <a:pt x="174013" y="88648"/>
                  </a:lnTo>
                  <a:lnTo>
                    <a:pt x="348027" y="88648"/>
                  </a:lnTo>
                  <a:lnTo>
                    <a:pt x="348027" y="354591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04406" tIns="88651" rIns="0" bIns="88651" anchor="ctr" anchorCtr="1"/>
            <a:lstStyle/>
            <a:p>
              <a:endParaRPr lang="pt-PT" b="1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273210" y="4369396"/>
              <a:ext cx="1313297" cy="1313297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Meio do 2ºsemestre</a:t>
              </a:r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 rot="-5399996">
              <a:off x="1755841" y="382928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273210" y="2399440"/>
              <a:ext cx="1313297" cy="1313298"/>
            </a:xfrm>
            <a:custGeom>
              <a:avLst/>
              <a:gdLst>
                <a:gd name="T0" fmla="*/ 656649 w 1313302"/>
                <a:gd name="T1" fmla="*/ 0 h 1313302"/>
                <a:gd name="T2" fmla="*/ 1313297 w 1313302"/>
                <a:gd name="T3" fmla="*/ 656649 h 1313302"/>
                <a:gd name="T4" fmla="*/ 656649 w 1313302"/>
                <a:gd name="T5" fmla="*/ 1313297 h 1313302"/>
                <a:gd name="T6" fmla="*/ 0 w 1313302"/>
                <a:gd name="T7" fmla="*/ 656649 h 1313302"/>
                <a:gd name="T8" fmla="*/ 0 w 1313302"/>
                <a:gd name="T9" fmla="*/ 656649 h 1313302"/>
                <a:gd name="T10" fmla="*/ 656649 w 1313302"/>
                <a:gd name="T11" fmla="*/ 0 h 1313302"/>
                <a:gd name="T12" fmla="*/ 1313297 w 1313302"/>
                <a:gd name="T13" fmla="*/ 656649 h 1313302"/>
                <a:gd name="T14" fmla="*/ 656649 w 1313302"/>
                <a:gd name="T15" fmla="*/ 1313297 h 1313302"/>
                <a:gd name="T16" fmla="*/ 0 w 1313302"/>
                <a:gd name="T17" fmla="*/ 656649 h 1313302"/>
                <a:gd name="T18" fmla="*/ 17694720 60000 65536"/>
                <a:gd name="T19" fmla="*/ 0 60000 65536"/>
                <a:gd name="T20" fmla="*/ 5898240 60000 65536"/>
                <a:gd name="T21" fmla="*/ 1179648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13302"/>
                <a:gd name="T28" fmla="*/ 0 h 1313302"/>
                <a:gd name="T29" fmla="*/ 1313302 w 1313302"/>
                <a:gd name="T30" fmla="*/ 1313302 h 1313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13302" h="1313302">
                  <a:moveTo>
                    <a:pt x="0" y="656651"/>
                  </a:moveTo>
                  <a:cubicBezTo>
                    <a:pt x="0" y="293993"/>
                    <a:pt x="293993" y="0"/>
                    <a:pt x="656651" y="0"/>
                  </a:cubicBezTo>
                  <a:cubicBezTo>
                    <a:pt x="1019309" y="0"/>
                    <a:pt x="1313302" y="293993"/>
                    <a:pt x="1313302" y="656651"/>
                  </a:cubicBezTo>
                  <a:cubicBezTo>
                    <a:pt x="1313302" y="1019309"/>
                    <a:pt x="1019309" y="1313302"/>
                    <a:pt x="656651" y="1313302"/>
                  </a:cubicBezTo>
                  <a:cubicBezTo>
                    <a:pt x="293993" y="1313302"/>
                    <a:pt x="0" y="1019309"/>
                    <a:pt x="0" y="656651"/>
                  </a:cubicBez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12652" tIns="212652" rIns="212652" bIns="212652" anchor="ctr" anchorCtr="1"/>
            <a:lstStyle/>
            <a:p>
              <a:pPr algn="ctr" defTabSz="711200">
                <a:lnSpc>
                  <a:spcPct val="90000"/>
                </a:lnSpc>
                <a:spcAft>
                  <a:spcPts val="700"/>
                </a:spcAft>
              </a:pPr>
              <a:r>
                <a:rPr lang="pt-PT" sz="1400" b="1" dirty="0">
                  <a:solidFill>
                    <a:srgbClr val="FFFFFF"/>
                  </a:solidFill>
                  <a:latin typeface="Arial" charset="0"/>
                </a:rPr>
                <a:t>Depois dos exames</a:t>
              </a: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 rot="-1799988">
              <a:off x="2600336" y="2346897"/>
              <a:ext cx="348029" cy="443237"/>
            </a:xfrm>
            <a:custGeom>
              <a:avLst/>
              <a:gdLst>
                <a:gd name="T0" fmla="*/ 174015 w 348027"/>
                <a:gd name="T1" fmla="*/ 0 h 443239"/>
                <a:gd name="T2" fmla="*/ 348029 w 348027"/>
                <a:gd name="T3" fmla="*/ 221619 h 443239"/>
                <a:gd name="T4" fmla="*/ 174015 w 348027"/>
                <a:gd name="T5" fmla="*/ 443237 h 443239"/>
                <a:gd name="T6" fmla="*/ 0 w 348027"/>
                <a:gd name="T7" fmla="*/ 221619 h 443239"/>
                <a:gd name="T8" fmla="*/ 0 w 348027"/>
                <a:gd name="T9" fmla="*/ 88648 h 443239"/>
                <a:gd name="T10" fmla="*/ 174015 w 348027"/>
                <a:gd name="T11" fmla="*/ 88648 h 443239"/>
                <a:gd name="T12" fmla="*/ 174015 w 348027"/>
                <a:gd name="T13" fmla="*/ 0 h 443239"/>
                <a:gd name="T14" fmla="*/ 348029 w 348027"/>
                <a:gd name="T15" fmla="*/ 221619 h 443239"/>
                <a:gd name="T16" fmla="*/ 174015 w 348027"/>
                <a:gd name="T17" fmla="*/ 443237 h 443239"/>
                <a:gd name="T18" fmla="*/ 174015 w 348027"/>
                <a:gd name="T19" fmla="*/ 354589 h 443239"/>
                <a:gd name="T20" fmla="*/ 0 w 348027"/>
                <a:gd name="T21" fmla="*/ 354589 h 443239"/>
                <a:gd name="T22" fmla="*/ 0 w 348027"/>
                <a:gd name="T23" fmla="*/ 88648 h 443239"/>
                <a:gd name="T24" fmla="*/ 17694720 60000 65536"/>
                <a:gd name="T25" fmla="*/ 0 60000 65536"/>
                <a:gd name="T26" fmla="*/ 5898240 60000 65536"/>
                <a:gd name="T27" fmla="*/ 1179648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8027"/>
                <a:gd name="T37" fmla="*/ 0 h 443239"/>
                <a:gd name="T38" fmla="*/ 348027 w 348027"/>
                <a:gd name="T39" fmla="*/ 443239 h 443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8027" h="443239">
                  <a:moveTo>
                    <a:pt x="0" y="88648"/>
                  </a:moveTo>
                  <a:lnTo>
                    <a:pt x="174014" y="88648"/>
                  </a:lnTo>
                  <a:lnTo>
                    <a:pt x="174014" y="0"/>
                  </a:lnTo>
                  <a:lnTo>
                    <a:pt x="348027" y="221620"/>
                  </a:lnTo>
                  <a:lnTo>
                    <a:pt x="174014" y="443239"/>
                  </a:lnTo>
                  <a:lnTo>
                    <a:pt x="174014" y="354591"/>
                  </a:lnTo>
                  <a:lnTo>
                    <a:pt x="0" y="354591"/>
                  </a:lnTo>
                  <a:lnTo>
                    <a:pt x="0" y="88648"/>
                  </a:lnTo>
                  <a:close/>
                </a:path>
              </a:pathLst>
            </a:cu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threePt" dir="t">
                <a:rot lat="0" lon="0" rev="1800000"/>
              </a:lightRig>
            </a:scene3d>
            <a:sp3d>
              <a:bevelT w="190500" h="38100"/>
            </a:sp3d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88651" rIns="104406" bIns="88651" anchor="ctr" anchorCtr="1"/>
            <a:lstStyle/>
            <a:p>
              <a:endParaRPr lang="pt-PT" b="1"/>
            </a:p>
          </p:txBody>
        </p:sp>
      </p:grpSp>
      <p:sp>
        <p:nvSpPr>
          <p:cNvPr id="20" name="Right Arrow 3"/>
          <p:cNvSpPr>
            <a:spLocks/>
          </p:cNvSpPr>
          <p:nvPr/>
        </p:nvSpPr>
        <p:spPr bwMode="auto">
          <a:xfrm>
            <a:off x="6218022" y="3907321"/>
            <a:ext cx="1152212" cy="535825"/>
          </a:xfrm>
          <a:custGeom>
            <a:avLst/>
            <a:gdLst>
              <a:gd name="T0" fmla="*/ 468054 w 21600"/>
              <a:gd name="T1" fmla="*/ 0 h 21600"/>
              <a:gd name="T2" fmla="*/ 936107 w 21600"/>
              <a:gd name="T3" fmla="*/ 432049 h 21600"/>
              <a:gd name="T4" fmla="*/ 468054 w 21600"/>
              <a:gd name="T5" fmla="*/ 864098 h 21600"/>
              <a:gd name="T6" fmla="*/ 0 w 21600"/>
              <a:gd name="T7" fmla="*/ 432049 h 21600"/>
              <a:gd name="T8" fmla="*/ 504068 w 21600"/>
              <a:gd name="T9" fmla="*/ 0 h 21600"/>
              <a:gd name="T10" fmla="*/ 504068 w 21600"/>
              <a:gd name="T11" fmla="*/ 86409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615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1631" y="5400"/>
                </a:lnTo>
                <a:lnTo>
                  <a:pt x="11631" y="0"/>
                </a:lnTo>
                <a:lnTo>
                  <a:pt x="21600" y="10800"/>
                </a:lnTo>
                <a:lnTo>
                  <a:pt x="11631" y="21600"/>
                </a:lnTo>
                <a:lnTo>
                  <a:pt x="11631" y="162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endParaRPr lang="pt-PT"/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540910" y="3887697"/>
            <a:ext cx="1374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2º Ano</a:t>
            </a: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3167421" y="3913892"/>
            <a:ext cx="14045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PT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1º Ano</a:t>
            </a: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7045986" y="4842164"/>
            <a:ext cx="1944216" cy="1314141"/>
          </a:xfrm>
          <a:custGeom>
            <a:avLst/>
            <a:gdLst>
              <a:gd name="T0" fmla="*/ 656649 w 1313302"/>
              <a:gd name="T1" fmla="*/ 0 h 1313302"/>
              <a:gd name="T2" fmla="*/ 1313297 w 1313302"/>
              <a:gd name="T3" fmla="*/ 656649 h 1313302"/>
              <a:gd name="T4" fmla="*/ 656649 w 1313302"/>
              <a:gd name="T5" fmla="*/ 1313297 h 1313302"/>
              <a:gd name="T6" fmla="*/ 0 w 1313302"/>
              <a:gd name="T7" fmla="*/ 656649 h 1313302"/>
              <a:gd name="T8" fmla="*/ 0 w 1313302"/>
              <a:gd name="T9" fmla="*/ 656649 h 1313302"/>
              <a:gd name="T10" fmla="*/ 656649 w 1313302"/>
              <a:gd name="T11" fmla="*/ 0 h 1313302"/>
              <a:gd name="T12" fmla="*/ 1313297 w 1313302"/>
              <a:gd name="T13" fmla="*/ 656649 h 1313302"/>
              <a:gd name="T14" fmla="*/ 656649 w 1313302"/>
              <a:gd name="T15" fmla="*/ 1313297 h 1313302"/>
              <a:gd name="T16" fmla="*/ 0 w 1313302"/>
              <a:gd name="T17" fmla="*/ 656649 h 1313302"/>
              <a:gd name="T18" fmla="*/ 17694720 60000 65536"/>
              <a:gd name="T19" fmla="*/ 0 60000 65536"/>
              <a:gd name="T20" fmla="*/ 5898240 60000 65536"/>
              <a:gd name="T21" fmla="*/ 1179648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13302"/>
              <a:gd name="T28" fmla="*/ 0 h 1313302"/>
              <a:gd name="T29" fmla="*/ 1313302 w 1313302"/>
              <a:gd name="T30" fmla="*/ 1313302 h 131330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13302" h="1313302">
                <a:moveTo>
                  <a:pt x="0" y="656651"/>
                </a:moveTo>
                <a:cubicBezTo>
                  <a:pt x="0" y="293993"/>
                  <a:pt x="293993" y="0"/>
                  <a:pt x="656651" y="0"/>
                </a:cubicBezTo>
                <a:cubicBezTo>
                  <a:pt x="1019309" y="0"/>
                  <a:pt x="1313302" y="293993"/>
                  <a:pt x="1313302" y="656651"/>
                </a:cubicBezTo>
                <a:cubicBezTo>
                  <a:pt x="1313302" y="1019309"/>
                  <a:pt x="1019309" y="1313302"/>
                  <a:pt x="656651" y="1313302"/>
                </a:cubicBezTo>
                <a:cubicBezTo>
                  <a:pt x="293993" y="1313302"/>
                  <a:pt x="0" y="1019309"/>
                  <a:pt x="0" y="656651"/>
                </a:cubicBez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212652" tIns="212652" rIns="212652" bIns="212652" anchor="ctr" anchorCtr="1"/>
          <a:lstStyle/>
          <a:p>
            <a:pPr algn="ctr" defTabSz="711200">
              <a:lnSpc>
                <a:spcPct val="90000"/>
              </a:lnSpc>
              <a:spcAft>
                <a:spcPts val="700"/>
              </a:spcAft>
            </a:pPr>
            <a:r>
              <a:rPr lang="pt-PT" sz="1400" b="1" dirty="0">
                <a:solidFill>
                  <a:srgbClr val="FFFFFF"/>
                </a:solidFill>
                <a:latin typeface="Arial" charset="0"/>
              </a:rPr>
              <a:t>A combinar entre Tutor e Tutorando</a:t>
            </a: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5400013">
            <a:off x="7843967" y="4360551"/>
            <a:ext cx="348253" cy="486311"/>
          </a:xfrm>
          <a:custGeom>
            <a:avLst/>
            <a:gdLst>
              <a:gd name="T0" fmla="*/ 174015 w 348027"/>
              <a:gd name="T1" fmla="*/ 0 h 443239"/>
              <a:gd name="T2" fmla="*/ 348029 w 348027"/>
              <a:gd name="T3" fmla="*/ 221619 h 443239"/>
              <a:gd name="T4" fmla="*/ 174015 w 348027"/>
              <a:gd name="T5" fmla="*/ 443237 h 443239"/>
              <a:gd name="T6" fmla="*/ 0 w 348027"/>
              <a:gd name="T7" fmla="*/ 221619 h 443239"/>
              <a:gd name="T8" fmla="*/ 0 w 348027"/>
              <a:gd name="T9" fmla="*/ 88648 h 443239"/>
              <a:gd name="T10" fmla="*/ 174015 w 348027"/>
              <a:gd name="T11" fmla="*/ 88648 h 443239"/>
              <a:gd name="T12" fmla="*/ 174015 w 348027"/>
              <a:gd name="T13" fmla="*/ 0 h 443239"/>
              <a:gd name="T14" fmla="*/ 348029 w 348027"/>
              <a:gd name="T15" fmla="*/ 221619 h 443239"/>
              <a:gd name="T16" fmla="*/ 174015 w 348027"/>
              <a:gd name="T17" fmla="*/ 443237 h 443239"/>
              <a:gd name="T18" fmla="*/ 174015 w 348027"/>
              <a:gd name="T19" fmla="*/ 354589 h 443239"/>
              <a:gd name="T20" fmla="*/ 0 w 348027"/>
              <a:gd name="T21" fmla="*/ 354589 h 443239"/>
              <a:gd name="T22" fmla="*/ 0 w 348027"/>
              <a:gd name="T23" fmla="*/ 88648 h 443239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48027"/>
              <a:gd name="T37" fmla="*/ 0 h 443239"/>
              <a:gd name="T38" fmla="*/ 348027 w 348027"/>
              <a:gd name="T39" fmla="*/ 443239 h 4432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48027" h="443239">
                <a:moveTo>
                  <a:pt x="0" y="88648"/>
                </a:moveTo>
                <a:lnTo>
                  <a:pt x="174014" y="88648"/>
                </a:lnTo>
                <a:lnTo>
                  <a:pt x="174014" y="0"/>
                </a:lnTo>
                <a:lnTo>
                  <a:pt x="348027" y="221620"/>
                </a:lnTo>
                <a:lnTo>
                  <a:pt x="174014" y="443239"/>
                </a:lnTo>
                <a:lnTo>
                  <a:pt x="174014" y="354591"/>
                </a:lnTo>
                <a:lnTo>
                  <a:pt x="0" y="354591"/>
                </a:lnTo>
                <a:lnTo>
                  <a:pt x="0" y="88648"/>
                </a:lnTo>
                <a:close/>
              </a:path>
            </a:pathLst>
          </a:cu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88651" rIns="104406" bIns="88651" anchor="ctr" anchorCtr="1"/>
          <a:lstStyle/>
          <a:p>
            <a:endParaRPr lang="pt-PT" b="1"/>
          </a:p>
        </p:txBody>
      </p:sp>
    </p:spTree>
    <p:extLst>
      <p:ext uri="{BB962C8B-B14F-4D97-AF65-F5344CB8AC3E}">
        <p14:creationId xmlns:p14="http://schemas.microsoft.com/office/powerpoint/2010/main" val="8112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Tutoria a Pedido</a:t>
            </a:r>
            <a:br>
              <a:rPr lang="pt-PT" dirty="0"/>
            </a:br>
            <a:r>
              <a:rPr lang="pt-PT" sz="2800" dirty="0"/>
              <a:t>Depois dos 2 primeiros anos no IST</a:t>
            </a:r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632848" cy="5088565"/>
          </a:xfrm>
        </p:spPr>
      </p:pic>
    </p:spTree>
    <p:extLst>
      <p:ext uri="{BB962C8B-B14F-4D97-AF65-F5344CB8AC3E}">
        <p14:creationId xmlns:p14="http://schemas.microsoft.com/office/powerpoint/2010/main" val="23274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9001000" cy="868363"/>
          </a:xfrm>
        </p:spPr>
        <p:txBody>
          <a:bodyPr>
            <a:normAutofit fontScale="90000"/>
          </a:bodyPr>
          <a:lstStyle/>
          <a:p>
            <a:r>
              <a:rPr lang="pt-PT" sz="3200" dirty="0"/>
              <a:t>Questões? </a:t>
            </a:r>
            <a:br>
              <a:rPr lang="pt-PT" sz="3200" dirty="0"/>
            </a:br>
            <a:r>
              <a:rPr lang="pt-PT" sz="3200" dirty="0"/>
              <a:t>Conta também com o apoio do NDA</a:t>
            </a:r>
          </a:p>
        </p:txBody>
      </p:sp>
      <p:pic>
        <p:nvPicPr>
          <p:cNvPr id="2050" name="Picture 2" descr="http://nda.tecnico.ulisboa.pt/wp-content/themes/template_servicos/tutorado/img/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704856" cy="51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237312"/>
            <a:ext cx="8208912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Tutorado: A promover o sucesso académico dos estudantes há mais de 15 anos</a:t>
            </a:r>
          </a:p>
        </p:txBody>
      </p:sp>
    </p:spTree>
    <p:extLst>
      <p:ext uri="{BB962C8B-B14F-4D97-AF65-F5344CB8AC3E}">
        <p14:creationId xmlns:p14="http://schemas.microsoft.com/office/powerpoint/2010/main" val="25328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6912768" cy="868363"/>
          </a:xfrm>
        </p:spPr>
        <p:txBody>
          <a:bodyPr>
            <a:normAutofit/>
          </a:bodyPr>
          <a:lstStyle/>
          <a:p>
            <a:pPr eaLnBrk="1"/>
            <a:r>
              <a:rPr lang="pt-PT" sz="3200" dirty="0"/>
              <a:t>O programa de tutorado</a:t>
            </a:r>
          </a:p>
        </p:txBody>
      </p:sp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179512" y="5766355"/>
            <a:ext cx="88569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sz="2400" b="1" dirty="0">
                <a:solidFill>
                  <a:srgbClr val="00B0F0"/>
                </a:solidFill>
                <a:latin typeface="+mn-lt"/>
              </a:rPr>
              <a:t>Os contatos do teu tutor/a estão na tua área do Fénix!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2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79512" y="1628800"/>
            <a:ext cx="88569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sz="2400" b="1" dirty="0">
                <a:latin typeface="+mn-lt"/>
              </a:rPr>
              <a:t>Um programa criado pelo IST</a:t>
            </a:r>
          </a:p>
          <a:p>
            <a:pPr algn="ctr"/>
            <a:r>
              <a:rPr lang="pt-PT" b="1" dirty="0">
                <a:latin typeface="+mn-lt"/>
              </a:rPr>
              <a:t>(Dura os dois primeiros anos do 1º ciclo) </a:t>
            </a:r>
          </a:p>
          <a:p>
            <a:pPr algn="ctr"/>
            <a:endParaRPr lang="pt-PT" b="1" dirty="0">
              <a:latin typeface="+mn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72000" y="2348880"/>
            <a:ext cx="0" cy="10081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528" y="3491716"/>
            <a:ext cx="849694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cap="small" dirty="0"/>
              <a:t>acompanhamento personalizado e permanente do teu percurso académico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07904" y="2555612"/>
            <a:ext cx="168859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PT" b="1" cap="small" dirty="0"/>
              <a:t>Proporciona</a:t>
            </a:r>
            <a:endParaRPr lang="pt-PT" cap="small" dirty="0"/>
          </a:p>
        </p:txBody>
      </p:sp>
      <p:sp>
        <p:nvSpPr>
          <p:cNvPr id="17" name="Rectangle 16"/>
          <p:cNvSpPr/>
          <p:nvPr/>
        </p:nvSpPr>
        <p:spPr>
          <a:xfrm>
            <a:off x="1731299" y="5085184"/>
            <a:ext cx="568140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PT" sz="2000" b="1" cap="small" dirty="0"/>
              <a:t>A qualidade do Ensino e o Sucesso Educativo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70506" y="4005064"/>
            <a:ext cx="0" cy="1008112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047935" y="4211796"/>
            <a:ext cx="105490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PT" b="1" cap="small" dirty="0"/>
              <a:t>promove</a:t>
            </a:r>
            <a:endParaRPr lang="pt-PT" cap="smal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6912768" cy="868363"/>
          </a:xfrm>
        </p:spPr>
        <p:txBody>
          <a:bodyPr>
            <a:normAutofit/>
          </a:bodyPr>
          <a:lstStyle/>
          <a:p>
            <a:r>
              <a:rPr lang="pt-PT" sz="3200" dirty="0"/>
              <a:t>O que faz o Tutor?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3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Ajuda-te a tomar decisões sobre o teu percurso no IST</a:t>
            </a:r>
          </a:p>
          <a:p>
            <a:pPr marL="0" indent="0" algn="just" fontAlgn="auto">
              <a:spcBef>
                <a:spcPts val="500"/>
              </a:spcBef>
              <a:spcAft>
                <a:spcPts val="0"/>
              </a:spcAft>
              <a:buNone/>
            </a:pPr>
            <a:endParaRPr lang="pt-PT" sz="2600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Acompanha-te na gestão do tempo e a definir prioridades para os semestres e as épocas de exame</a:t>
            </a: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endParaRPr lang="pt-PT" sz="2600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Informa-te sobre as áreas do teu Curso, estágios, saídas profissionais ou Programas de Mobilidade</a:t>
            </a: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endParaRPr lang="pt-PT" sz="2600" i="1" dirty="0">
              <a:solidFill>
                <a:schemeClr val="tx1"/>
              </a:solidFill>
            </a:endParaRPr>
          </a:p>
          <a:p>
            <a:pPr algn="just" fontAlgn="auto">
              <a:spcBef>
                <a:spcPts val="500"/>
              </a:spcBef>
              <a:spcAft>
                <a:spcPts val="0"/>
              </a:spcAft>
            </a:pPr>
            <a:r>
              <a:rPr lang="pt-PT" sz="2600" dirty="0">
                <a:solidFill>
                  <a:schemeClr val="tx1"/>
                </a:solidFill>
              </a:rPr>
              <a:t>Aconselha-te sobre quais os métodos de estudo mais eficazes no IST</a:t>
            </a:r>
          </a:p>
        </p:txBody>
      </p:sp>
    </p:spTree>
    <p:extLst>
      <p:ext uri="{BB962C8B-B14F-4D97-AF65-F5344CB8AC3E}">
        <p14:creationId xmlns:p14="http://schemas.microsoft.com/office/powerpoint/2010/main" val="203949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Achas que não precisas de participar?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4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pt-PT" sz="2600" dirty="0">
                <a:solidFill>
                  <a:schemeClr val="tx1"/>
                </a:solidFill>
              </a:rPr>
              <a:t>Quando </a:t>
            </a:r>
            <a:r>
              <a:rPr lang="pt-PT" sz="2600" b="1" dirty="0">
                <a:solidFill>
                  <a:schemeClr val="tx1"/>
                </a:solidFill>
              </a:rPr>
              <a:t>tudo é novo </a:t>
            </a:r>
            <a:r>
              <a:rPr lang="pt-PT" sz="2600" dirty="0">
                <a:solidFill>
                  <a:schemeClr val="tx1"/>
                </a:solidFill>
              </a:rPr>
              <a:t>e </a:t>
            </a:r>
            <a:r>
              <a:rPr lang="pt-PT" sz="2600" b="1" dirty="0">
                <a:solidFill>
                  <a:schemeClr val="tx1"/>
                </a:solidFill>
              </a:rPr>
              <a:t>sais da tua zona de conforto </a:t>
            </a:r>
            <a:r>
              <a:rPr lang="pt-PT" sz="2600" dirty="0">
                <a:solidFill>
                  <a:schemeClr val="tx1"/>
                </a:solidFill>
              </a:rPr>
              <a:t>contar com a </a:t>
            </a:r>
            <a:r>
              <a:rPr lang="pt-PT" sz="2600" b="1" dirty="0">
                <a:solidFill>
                  <a:schemeClr val="tx1"/>
                </a:solidFill>
              </a:rPr>
              <a:t>ajuda</a:t>
            </a:r>
            <a:r>
              <a:rPr lang="pt-PT" sz="2600" dirty="0">
                <a:solidFill>
                  <a:schemeClr val="tx1"/>
                </a:solidFill>
              </a:rPr>
              <a:t> de quem sabe </a:t>
            </a:r>
            <a:r>
              <a:rPr lang="pt-PT" sz="2600" b="1" dirty="0">
                <a:solidFill>
                  <a:schemeClr val="tx1"/>
                </a:solidFill>
              </a:rPr>
              <a:t>pode ser a diferença </a:t>
            </a:r>
            <a:r>
              <a:rPr lang="pt-PT" sz="2600" dirty="0">
                <a:solidFill>
                  <a:schemeClr val="tx1"/>
                </a:solidFill>
              </a:rPr>
              <a:t>entre ser bem ou mal sucedido no percurso académico!</a:t>
            </a:r>
          </a:p>
        </p:txBody>
      </p:sp>
      <p:pic>
        <p:nvPicPr>
          <p:cNvPr id="2" name="Picture 2" descr="Resultado de imagem para tutoring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71" y="3892946"/>
            <a:ext cx="4927490" cy="248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3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/>
              <a:t>Dificuldades... Algumas!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O tempo vai parecer-te pouco, vais ter de fazer mais escolhas!</a:t>
            </a:r>
          </a:p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No inicio tudo parece fácil, mas não é bem assim!</a:t>
            </a:r>
          </a:p>
          <a:p>
            <a:pPr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pt-PT" dirty="0">
                <a:latin typeface="Arial" charset="0"/>
              </a:rPr>
              <a:t>Estudar no IST é um trabalho a tempo inteiro! </a:t>
            </a:r>
          </a:p>
          <a:p>
            <a:endParaRPr lang="pt-PT" dirty="0"/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34" y="2219356"/>
            <a:ext cx="4038600" cy="3732976"/>
          </a:xfrm>
        </p:spPr>
      </p:pic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5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95536" y="1772816"/>
            <a:ext cx="8640960" cy="432048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42900" indent="-342900" algn="l" rtl="0" eaLnBrk="1" latinLnBrk="0" hangingPunct="1">
              <a:spcBef>
                <a:spcPts val="0"/>
              </a:spcBef>
              <a:buClr>
                <a:srgbClr val="009DE0"/>
              </a:buClr>
              <a:buSzPct val="80000"/>
              <a:buFont typeface="Wingdings 2"/>
              <a:buChar char=""/>
              <a:defRPr kumimoji="0" sz="3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rgbClr val="009DE0"/>
              </a:buClr>
              <a:buSzPct val="90000"/>
              <a:buFont typeface="Wingdings"/>
              <a:buChar char=""/>
              <a:defRPr kumimoji="0" sz="26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Arial"/>
              <a:buChar char="▪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009DE0"/>
              </a:buClr>
              <a:buFont typeface="Wingdings 3"/>
              <a:buChar char=""/>
              <a:defRPr kumimoji="0" lang="en-US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20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2000" kern="1200" baseline="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9pPr>
            <a:extLst/>
          </a:lstStyle>
          <a:p>
            <a:pPr marL="0" indent="0" algn="just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pt-PT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Porquê o tutor?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79512" y="1773936"/>
            <a:ext cx="4316288" cy="462381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Tenho a experiência de acompanhar outros colegas teus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Posso ajudar-te a antecipar dificuldades e a pensar em soluções que nem te ocorreriam! </a:t>
            </a:r>
          </a:p>
          <a:p>
            <a:pPr algn="just">
              <a:lnSpc>
                <a:spcPct val="150000"/>
              </a:lnSpc>
              <a:spcBef>
                <a:spcPts val="500"/>
              </a:spcBef>
            </a:pPr>
            <a:r>
              <a:rPr lang="pt-PT" sz="2400" dirty="0">
                <a:latin typeface="Arial" charset="0"/>
              </a:rPr>
              <a:t>É bom ter a oportunidade de aprende com quem sabe!</a:t>
            </a:r>
          </a:p>
          <a:p>
            <a:endParaRPr lang="pt-PT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4038600" cy="2694503"/>
          </a:xfrm>
        </p:spPr>
      </p:pic>
      <p:sp>
        <p:nvSpPr>
          <p:cNvPr id="6" name="CaixaDeTexto 5"/>
          <p:cNvSpPr txBox="1"/>
          <p:nvPr/>
        </p:nvSpPr>
        <p:spPr>
          <a:xfrm>
            <a:off x="5076056" y="501317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Pedir ajuda quando se precisa também é ser autónomo!</a:t>
            </a:r>
          </a:p>
        </p:txBody>
      </p:sp>
    </p:spTree>
    <p:extLst>
      <p:ext uri="{BB962C8B-B14F-4D97-AF65-F5344CB8AC3E}">
        <p14:creationId xmlns:p14="http://schemas.microsoft.com/office/powerpoint/2010/main" val="39222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Sabias que…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7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85" y="5913342"/>
            <a:ext cx="518911" cy="6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84435" y="6029098"/>
            <a:ext cx="285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http://oe.tecnico.ulisboa.pt/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8460" t="31924" r="39127" b="37860"/>
          <a:stretch/>
        </p:blipFill>
        <p:spPr>
          <a:xfrm>
            <a:off x="842472" y="1628799"/>
            <a:ext cx="7905992" cy="414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96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8738" t="62600" r="39369" b="8001"/>
          <a:stretch/>
        </p:blipFill>
        <p:spPr>
          <a:xfrm>
            <a:off x="842472" y="1605790"/>
            <a:ext cx="8039892" cy="4168833"/>
          </a:xfrm>
          <a:prstGeom prst="rect">
            <a:avLst/>
          </a:prstGeom>
        </p:spPr>
      </p:pic>
      <p:sp>
        <p:nvSpPr>
          <p:cNvPr id="8194" name="Title 4"/>
          <p:cNvSpPr txBox="1">
            <a:spLocks noGrp="1"/>
          </p:cNvSpPr>
          <p:nvPr>
            <p:ph type="title"/>
          </p:nvPr>
        </p:nvSpPr>
        <p:spPr>
          <a:xfrm>
            <a:off x="35496" y="260648"/>
            <a:ext cx="8784976" cy="868363"/>
          </a:xfrm>
        </p:spPr>
        <p:txBody>
          <a:bodyPr>
            <a:normAutofit/>
          </a:bodyPr>
          <a:lstStyle/>
          <a:p>
            <a:r>
              <a:rPr lang="pt-PT" sz="3200" dirty="0"/>
              <a:t>Sabias que…</a:t>
            </a:r>
          </a:p>
        </p:txBody>
      </p:sp>
      <p:sp>
        <p:nvSpPr>
          <p:cNvPr id="8198" name="Slide Number Placeholder 5"/>
          <p:cNvSpPr txBox="1">
            <a:spLocks noChangeArrowheads="1"/>
          </p:cNvSpPr>
          <p:nvPr/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C322EA9-F5E3-4DB2-9C16-3AACED12D749}" type="slidenum">
              <a:rPr lang="pt-PT" sz="1000">
                <a:solidFill>
                  <a:srgbClr val="9B9A98"/>
                </a:solidFill>
                <a:latin typeface="Arial" charset="0"/>
              </a:rPr>
              <a:pPr algn="r"/>
              <a:t>8</a:t>
            </a:fld>
            <a:endParaRPr lang="pt-PT" sz="1000">
              <a:solidFill>
                <a:srgbClr val="9B9A98"/>
              </a:solidFill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95585" y="5913342"/>
            <a:ext cx="518911" cy="60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284435" y="6029098"/>
            <a:ext cx="2859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http://oe.tecnico.ulisboa.pt/</a:t>
            </a:r>
          </a:p>
        </p:txBody>
      </p:sp>
    </p:spTree>
    <p:extLst>
      <p:ext uri="{BB962C8B-B14F-4D97-AF65-F5344CB8AC3E}">
        <p14:creationId xmlns:p14="http://schemas.microsoft.com/office/powerpoint/2010/main" val="79228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O desafio é grande, as recompensas também!</a:t>
            </a:r>
          </a:p>
        </p:txBody>
      </p:sp>
      <p:pic>
        <p:nvPicPr>
          <p:cNvPr id="6" name="Marcador de Posição de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885718"/>
            <a:ext cx="8362950" cy="4186701"/>
          </a:xfrm>
        </p:spPr>
      </p:pic>
    </p:spTree>
    <p:extLst>
      <p:ext uri="{BB962C8B-B14F-4D97-AF65-F5344CB8AC3E}">
        <p14:creationId xmlns:p14="http://schemas.microsoft.com/office/powerpoint/2010/main" val="467327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</Template>
  <TotalTime>1004</TotalTime>
  <Words>489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O programa de tutorado</vt:lpstr>
      <vt:lpstr>O que faz o Tutor?</vt:lpstr>
      <vt:lpstr>Achas que não precisas de participar?</vt:lpstr>
      <vt:lpstr>Dificuldades... Algumas!</vt:lpstr>
      <vt:lpstr>Porquê o tutor?</vt:lpstr>
      <vt:lpstr>Sabias que…</vt:lpstr>
      <vt:lpstr>Sabias que…</vt:lpstr>
      <vt:lpstr>O desafio é grande, as recompensas também!</vt:lpstr>
      <vt:lpstr>Guia de sobrevivência</vt:lpstr>
      <vt:lpstr>Guia de sobrevivência</vt:lpstr>
      <vt:lpstr>Quando contatar com o Tutor?</vt:lpstr>
      <vt:lpstr>Tutoria a Pedido Depois dos 2 primeiros anos no IST</vt:lpstr>
      <vt:lpstr>Questões?  Conta também com o apoio do NDA</vt:lpstr>
    </vt:vector>
  </TitlesOfParts>
  <Company>Instituto Superior Tecnico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 vindo ao Técnico! Ano letivo 2013-2014</dc:title>
  <dc:creator>Isabel Goncalves</dc:creator>
  <cp:lastModifiedBy>Goncalo Moura</cp:lastModifiedBy>
  <cp:revision>56</cp:revision>
  <cp:lastPrinted>2014-06-11T13:15:34Z</cp:lastPrinted>
  <dcterms:created xsi:type="dcterms:W3CDTF">2013-09-10T10:01:19Z</dcterms:created>
  <dcterms:modified xsi:type="dcterms:W3CDTF">2020-08-10T13:34:55Z</dcterms:modified>
</cp:coreProperties>
</file>