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sldIdLst>
    <p:sldId id="256" r:id="rId2"/>
    <p:sldId id="257" r:id="rId3"/>
    <p:sldId id="273" r:id="rId4"/>
    <p:sldId id="274" r:id="rId5"/>
    <p:sldId id="275" r:id="rId6"/>
    <p:sldId id="285" r:id="rId7"/>
    <p:sldId id="276" r:id="rId8"/>
    <p:sldId id="286" r:id="rId9"/>
    <p:sldId id="284" r:id="rId10"/>
    <p:sldId id="278" r:id="rId11"/>
    <p:sldId id="279" r:id="rId12"/>
    <p:sldId id="282" r:id="rId13"/>
    <p:sldId id="287" r:id="rId14"/>
    <p:sldId id="283" r:id="rId15"/>
  </p:sldIdLst>
  <p:sldSz cx="9144000" cy="6858000" type="screen4x3"/>
  <p:notesSz cx="6807200" cy="99393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82" d="100"/>
          <a:sy n="82" d="100"/>
        </p:scale>
        <p:origin x="157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E2BC5A69-4114-4A8B-BD38-8916F6FBD2A9}" type="datetime1">
              <a:rPr lang="en-US"/>
              <a:pPr>
                <a:defRPr/>
              </a:pPr>
              <a:t>8/13/2021</a:t>
            </a:fld>
            <a:endParaRPr/>
          </a:p>
        </p:txBody>
      </p:sp>
      <p:sp>
        <p:nvSpPr>
          <p:cNvPr id="1843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PT" noProof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17CF057D-F319-4780-9102-228C2FB7243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91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APRESENTAÇÃO">
    <p:bg>
      <p:bgPr>
        <a:solidFill>
          <a:srgbClr val="485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5681" y="-37134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517232"/>
            <a:ext cx="29547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717032"/>
            <a:ext cx="8077200" cy="1312168"/>
          </a:xfrm>
        </p:spPr>
        <p:txBody>
          <a:bodyPr vert="horz" lIns="91440" tIns="0" rIns="4572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kumimoji="0" lang="en-US" sz="4500" b="1" kern="1200" cap="small" spc="4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16016" y="2818935"/>
            <a:ext cx="3816797" cy="538057"/>
          </a:xfrm>
        </p:spPr>
        <p:txBody>
          <a:bodyPr>
            <a:normAutofit/>
          </a:bodyPr>
          <a:lstStyle>
            <a:lvl1pPr marL="118872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784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+CONTEU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28792" cy="1252728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3"/>
            <a:ext cx="8363272" cy="484400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ULO+2CONTEU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ULO+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3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92C0A-D808-4575-8C19-1C9B42887D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48515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86996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988840"/>
            <a:ext cx="8022336" cy="52576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2051720" cy="80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195513" y="3141663"/>
            <a:ext cx="4537075" cy="2951162"/>
          </a:xfrm>
        </p:spPr>
        <p:txBody>
          <a:bodyPr/>
          <a:lstStyle>
            <a:lvl1pPr marL="118872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821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284" y="4214005"/>
            <a:ext cx="7655238" cy="12349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05F1E-4C65-499A-9AB9-8995E1653E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43284" y="1966536"/>
            <a:ext cx="7655238" cy="2025063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927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bg1">
              <a:lumMod val="5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91335"/>
            <a:ext cx="6912768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628801"/>
            <a:ext cx="8363272" cy="4772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2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6" r:id="rId8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 cap="small" spc="40" baseline="0">
          <a:solidFill>
            <a:schemeClr val="bg1"/>
          </a:solidFill>
          <a:effectLst/>
          <a:latin typeface="Arial Black" panose="020B0A04020102020204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009DE0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009DE0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009DE0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009DE0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009DE0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nda.tecnico.ulisboa.pt/estudantes/tutoria/tutoria-a-pedido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ecnico.ulisboa.pt/pt/noticias/campus-e-comunidade/projeto-com-cunho-de-antigo-aluno-do-tecnico-premiado-pelas-nacoes-unidas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s://tecnico.ulisboa.pt/pt/noticias/campus-e-comunidade/13-investigadores-do-tecnico-galardoados-com-os-premios-cientificos-universidade-de-lisboa-caixa-geral-de-depositos/?fbclid=IwAR0--LSeRKhhuGxPwqd4MHwwU4O_c2p4vxPjtuM6pFmjVJB4TFtPdJeAIG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nico.ulisboa.pt/pt/noticias/campus-e-comunidade/alunos-do-tecnico-vencem-competicao-ebec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s://tecnico.ulisboa.pt/pt/noticias/campus-e-comunidade/alumnae-do-tecnico-entre-as-portuguese-women-in-tech-2021/" TargetMode="External"/><Relationship Id="rId4" Type="http://schemas.openxmlformats.org/officeDocument/2006/relationships/hyperlink" Target="https://tecnico.ulisboa.pt/pt/noticias/campus-e-comunidade/novo-premio-de-merito-filstone-em-engenharia-de-minas-e-recursos-energeticos/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92988" y="5301208"/>
            <a:ext cx="7234039" cy="1512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cap="small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Núcleo de Desenvolvimento Académico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2581906"/>
            <a:ext cx="7992888" cy="2126236"/>
          </a:xfrm>
          <a:prstGeom prst="rect">
            <a:avLst/>
          </a:prstGeom>
        </p:spPr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b="1" kern="1200" cap="small" spc="4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PROGRAMA DE TUTORADO</a:t>
            </a:r>
            <a:endParaRPr lang="pt-PT" sz="7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105" y="0"/>
            <a:ext cx="7474223" cy="1512366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b="1" kern="1200" cap="small" spc="4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Bem vindo ao Técnico</a:t>
            </a:r>
            <a:r>
              <a:rPr lang="pt-PT" dirty="0">
                <a:latin typeface="Arial Black" panose="020B0A04020102020204" pitchFamily="34" charset="0"/>
              </a:rPr>
              <a:t>!</a:t>
            </a:r>
            <a:endParaRPr lang="pt-PT" sz="4000" dirty="0">
              <a:latin typeface="Arial Black" panose="020B0A04020102020204" pitchFamily="34" charset="0"/>
            </a:endParaRPr>
          </a:p>
        </p:txBody>
      </p:sp>
      <p:pic>
        <p:nvPicPr>
          <p:cNvPr id="3" name="Graphic 2" descr="Lightbulb and gear">
            <a:extLst>
              <a:ext uri="{FF2B5EF4-FFF2-40B4-BE49-F238E27FC236}">
                <a16:creationId xmlns:a16="http://schemas.microsoft.com/office/drawing/2014/main" id="{BFCD2A69-01B8-47C2-80F8-1B8CC36D4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232" y="3645024"/>
            <a:ext cx="1838204" cy="18382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26E8E-C044-43B4-AA6C-418D57E76E0E}"/>
              </a:ext>
            </a:extLst>
          </p:cNvPr>
          <p:cNvSpPr/>
          <p:nvPr/>
        </p:nvSpPr>
        <p:spPr>
          <a:xfrm>
            <a:off x="3875634" y="6237312"/>
            <a:ext cx="1627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cap="small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2020/2021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EBDEC3-5EFE-4815-B29A-216FC9581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2140189" cy="15123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/>
              <a:t>Guia de sobrevivência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10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grpSp>
        <p:nvGrpSpPr>
          <p:cNvPr id="7" name="Diagram 2"/>
          <p:cNvGrpSpPr>
            <a:grpSpLocks/>
          </p:cNvGrpSpPr>
          <p:nvPr/>
        </p:nvGrpSpPr>
        <p:grpSpPr bwMode="auto">
          <a:xfrm>
            <a:off x="578598" y="1687411"/>
            <a:ext cx="7914796" cy="4549876"/>
            <a:chOff x="1196144" y="1687415"/>
            <a:chExt cx="6967728" cy="4549899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1196144" y="1687415"/>
              <a:ext cx="1620399" cy="1597301"/>
            </a:xfrm>
            <a:custGeom>
              <a:avLst/>
              <a:gdLst>
                <a:gd name="T0" fmla="*/ 810200 w 1620399"/>
                <a:gd name="T1" fmla="*/ 0 h 1597301"/>
                <a:gd name="T2" fmla="*/ 1620399 w 1620399"/>
                <a:gd name="T3" fmla="*/ 798651 h 1597301"/>
                <a:gd name="T4" fmla="*/ 810200 w 1620399"/>
                <a:gd name="T5" fmla="*/ 1597301 h 1597301"/>
                <a:gd name="T6" fmla="*/ 0 w 1620399"/>
                <a:gd name="T7" fmla="*/ 798651 h 159730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785 w 1620399"/>
                <a:gd name="T13" fmla="*/ 46785 h 1597301"/>
                <a:gd name="T14" fmla="*/ 1573614 w 1620399"/>
                <a:gd name="T15" fmla="*/ 1550516 h 1597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0399" h="1597301">
                  <a:moveTo>
                    <a:pt x="159730" y="0"/>
                  </a:moveTo>
                  <a:lnTo>
                    <a:pt x="159729" y="0"/>
                  </a:lnTo>
                  <a:cubicBezTo>
                    <a:pt x="71513" y="0"/>
                    <a:pt x="0" y="71513"/>
                    <a:pt x="0" y="159729"/>
                  </a:cubicBezTo>
                  <a:lnTo>
                    <a:pt x="0" y="1437571"/>
                  </a:lnTo>
                  <a:cubicBezTo>
                    <a:pt x="0" y="1525787"/>
                    <a:pt x="71513" y="1597300"/>
                    <a:pt x="159729" y="1597301"/>
                  </a:cubicBezTo>
                  <a:lnTo>
                    <a:pt x="1460669" y="1597301"/>
                  </a:lnTo>
                  <a:cubicBezTo>
                    <a:pt x="1548885" y="1597300"/>
                    <a:pt x="1620399" y="1525787"/>
                    <a:pt x="1620399" y="1437571"/>
                  </a:cubicBezTo>
                  <a:lnTo>
                    <a:pt x="1620399" y="159730"/>
                  </a:lnTo>
                  <a:cubicBezTo>
                    <a:pt x="1620399" y="71513"/>
                    <a:pt x="1548885" y="0"/>
                    <a:pt x="1460669" y="0"/>
                  </a:cubicBezTo>
                  <a:lnTo>
                    <a:pt x="15973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196144" y="3575139"/>
              <a:ext cx="1620408" cy="2662175"/>
            </a:xfrm>
            <a:custGeom>
              <a:avLst/>
              <a:gdLst>
                <a:gd name="T0" fmla="*/ 810204 w 1620402"/>
                <a:gd name="T1" fmla="*/ 0 h 2662171"/>
                <a:gd name="T2" fmla="*/ 1620408 w 1620402"/>
                <a:gd name="T3" fmla="*/ 1331088 h 2662171"/>
                <a:gd name="T4" fmla="*/ 810204 w 1620402"/>
                <a:gd name="T5" fmla="*/ 2662175 h 2662171"/>
                <a:gd name="T6" fmla="*/ 0 w 1620402"/>
                <a:gd name="T7" fmla="*/ 1331088 h 2662171"/>
                <a:gd name="T8" fmla="*/ 170143 w 1620402"/>
                <a:gd name="T9" fmla="*/ 0 h 2662171"/>
                <a:gd name="T10" fmla="*/ 1450265 w 1620402"/>
                <a:gd name="T11" fmla="*/ 0 h 2662171"/>
                <a:gd name="T12" fmla="*/ 1620408 w 1620402"/>
                <a:gd name="T13" fmla="*/ 170142 h 2662171"/>
                <a:gd name="T14" fmla="*/ 1620408 w 1620402"/>
                <a:gd name="T15" fmla="*/ 2662175 h 2662171"/>
                <a:gd name="T16" fmla="*/ 1620408 w 1620402"/>
                <a:gd name="T17" fmla="*/ 2662175 h 2662171"/>
                <a:gd name="T18" fmla="*/ 0 w 1620402"/>
                <a:gd name="T19" fmla="*/ 2662175 h 2662171"/>
                <a:gd name="T20" fmla="*/ 0 w 1620402"/>
                <a:gd name="T21" fmla="*/ 2662175 h 2662171"/>
                <a:gd name="T22" fmla="*/ 0 w 1620402"/>
                <a:gd name="T23" fmla="*/ 170142 h 2662171"/>
                <a:gd name="T24" fmla="*/ 170143 w 1620402"/>
                <a:gd name="T25" fmla="*/ 0 h 266217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0402"/>
                <a:gd name="T40" fmla="*/ 0 h 2662171"/>
                <a:gd name="T41" fmla="*/ 1620402 w 1620402"/>
                <a:gd name="T42" fmla="*/ 2662171 h 2662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0402" h="2662171">
                  <a:moveTo>
                    <a:pt x="1450260" y="2662171"/>
                  </a:moveTo>
                  <a:lnTo>
                    <a:pt x="170142" y="2662171"/>
                  </a:lnTo>
                  <a:cubicBezTo>
                    <a:pt x="76175" y="2662171"/>
                    <a:pt x="0" y="2585996"/>
                    <a:pt x="0" y="2492029"/>
                  </a:cubicBezTo>
                  <a:lnTo>
                    <a:pt x="0" y="0"/>
                  </a:lnTo>
                  <a:lnTo>
                    <a:pt x="1620402" y="0"/>
                  </a:lnTo>
                  <a:lnTo>
                    <a:pt x="1620402" y="2492029"/>
                  </a:lnTo>
                  <a:cubicBezTo>
                    <a:pt x="1620402" y="2585996"/>
                    <a:pt x="1544227" y="2662171"/>
                    <a:pt x="1450260" y="26621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0736" tIns="120901" rIns="170736" bIns="170736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700" b="1" dirty="0">
                  <a:solidFill>
                    <a:srgbClr val="FFFFFF"/>
                  </a:solidFill>
                  <a:latin typeface="Arial" charset="0"/>
                </a:rPr>
                <a:t>Organização</a:t>
              </a: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7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Física e mental! Tens de saber bem o que queres, para perceber como o alcançar!</a:t>
              </a: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978584" y="1687415"/>
              <a:ext cx="1620399" cy="1597301"/>
            </a:xfrm>
            <a:custGeom>
              <a:avLst/>
              <a:gdLst>
                <a:gd name="T0" fmla="*/ 810200 w 1620399"/>
                <a:gd name="T1" fmla="*/ 0 h 1597301"/>
                <a:gd name="T2" fmla="*/ 1620399 w 1620399"/>
                <a:gd name="T3" fmla="*/ 798651 h 1597301"/>
                <a:gd name="T4" fmla="*/ 810200 w 1620399"/>
                <a:gd name="T5" fmla="*/ 1597301 h 1597301"/>
                <a:gd name="T6" fmla="*/ 0 w 1620399"/>
                <a:gd name="T7" fmla="*/ 798651 h 159730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785 w 1620399"/>
                <a:gd name="T13" fmla="*/ 46785 h 1597301"/>
                <a:gd name="T14" fmla="*/ 1573614 w 1620399"/>
                <a:gd name="T15" fmla="*/ 1550516 h 1597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0399" h="1597301">
                  <a:moveTo>
                    <a:pt x="159730" y="0"/>
                  </a:moveTo>
                  <a:lnTo>
                    <a:pt x="159729" y="0"/>
                  </a:lnTo>
                  <a:cubicBezTo>
                    <a:pt x="71513" y="0"/>
                    <a:pt x="0" y="71513"/>
                    <a:pt x="0" y="159729"/>
                  </a:cubicBezTo>
                  <a:lnTo>
                    <a:pt x="0" y="1437571"/>
                  </a:lnTo>
                  <a:cubicBezTo>
                    <a:pt x="0" y="1525787"/>
                    <a:pt x="71513" y="1597300"/>
                    <a:pt x="159729" y="1597301"/>
                  </a:cubicBezTo>
                  <a:lnTo>
                    <a:pt x="1460669" y="1597301"/>
                  </a:lnTo>
                  <a:cubicBezTo>
                    <a:pt x="1548885" y="1597300"/>
                    <a:pt x="1620399" y="1525787"/>
                    <a:pt x="1620399" y="1437571"/>
                  </a:cubicBezTo>
                  <a:lnTo>
                    <a:pt x="1620399" y="159730"/>
                  </a:lnTo>
                  <a:cubicBezTo>
                    <a:pt x="1620399" y="71513"/>
                    <a:pt x="1548885" y="0"/>
                    <a:pt x="1460669" y="0"/>
                  </a:cubicBezTo>
                  <a:lnTo>
                    <a:pt x="15973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978584" y="3575139"/>
              <a:ext cx="1620399" cy="2662175"/>
            </a:xfrm>
            <a:custGeom>
              <a:avLst/>
              <a:gdLst>
                <a:gd name="T0" fmla="*/ 810200 w 1620402"/>
                <a:gd name="T1" fmla="*/ 0 h 2662171"/>
                <a:gd name="T2" fmla="*/ 1620399 w 1620402"/>
                <a:gd name="T3" fmla="*/ 1331088 h 2662171"/>
                <a:gd name="T4" fmla="*/ 810200 w 1620402"/>
                <a:gd name="T5" fmla="*/ 2662175 h 2662171"/>
                <a:gd name="T6" fmla="*/ 0 w 1620402"/>
                <a:gd name="T7" fmla="*/ 1331088 h 2662171"/>
                <a:gd name="T8" fmla="*/ 170142 w 1620402"/>
                <a:gd name="T9" fmla="*/ 0 h 2662171"/>
                <a:gd name="T10" fmla="*/ 1450257 w 1620402"/>
                <a:gd name="T11" fmla="*/ 0 h 2662171"/>
                <a:gd name="T12" fmla="*/ 1620399 w 1620402"/>
                <a:gd name="T13" fmla="*/ 170142 h 2662171"/>
                <a:gd name="T14" fmla="*/ 1620399 w 1620402"/>
                <a:gd name="T15" fmla="*/ 2662175 h 2662171"/>
                <a:gd name="T16" fmla="*/ 1620399 w 1620402"/>
                <a:gd name="T17" fmla="*/ 2662175 h 2662171"/>
                <a:gd name="T18" fmla="*/ 0 w 1620402"/>
                <a:gd name="T19" fmla="*/ 2662175 h 2662171"/>
                <a:gd name="T20" fmla="*/ 0 w 1620402"/>
                <a:gd name="T21" fmla="*/ 2662175 h 2662171"/>
                <a:gd name="T22" fmla="*/ 0 w 1620402"/>
                <a:gd name="T23" fmla="*/ 170142 h 2662171"/>
                <a:gd name="T24" fmla="*/ 170142 w 1620402"/>
                <a:gd name="T25" fmla="*/ 0 h 266217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0402"/>
                <a:gd name="T40" fmla="*/ 0 h 2662171"/>
                <a:gd name="T41" fmla="*/ 1620402 w 1620402"/>
                <a:gd name="T42" fmla="*/ 2662171 h 2662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0402" h="2662171">
                  <a:moveTo>
                    <a:pt x="1450260" y="2662171"/>
                  </a:moveTo>
                  <a:lnTo>
                    <a:pt x="170142" y="2662171"/>
                  </a:lnTo>
                  <a:cubicBezTo>
                    <a:pt x="76175" y="2662171"/>
                    <a:pt x="0" y="2585996"/>
                    <a:pt x="0" y="2492029"/>
                  </a:cubicBezTo>
                  <a:lnTo>
                    <a:pt x="0" y="0"/>
                  </a:lnTo>
                  <a:lnTo>
                    <a:pt x="1620402" y="0"/>
                  </a:lnTo>
                  <a:lnTo>
                    <a:pt x="1620402" y="2492029"/>
                  </a:lnTo>
                  <a:cubicBezTo>
                    <a:pt x="1620402" y="2585996"/>
                    <a:pt x="1544227" y="2662171"/>
                    <a:pt x="1450260" y="26621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0736" tIns="120901" rIns="170736" bIns="170736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700" b="1" dirty="0">
                  <a:solidFill>
                    <a:srgbClr val="FFFFFF"/>
                  </a:solidFill>
                  <a:latin typeface="Arial" charset="0"/>
                </a:rPr>
                <a:t>Gestão de Tempo</a:t>
              </a: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7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É verdade, há tempo para tudo, só é preciso saber geri-lo!</a:t>
              </a: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761033" y="1687415"/>
              <a:ext cx="1620399" cy="1597301"/>
            </a:xfrm>
            <a:custGeom>
              <a:avLst/>
              <a:gdLst>
                <a:gd name="T0" fmla="*/ 810200 w 1620399"/>
                <a:gd name="T1" fmla="*/ 0 h 1597301"/>
                <a:gd name="T2" fmla="*/ 1620399 w 1620399"/>
                <a:gd name="T3" fmla="*/ 798651 h 1597301"/>
                <a:gd name="T4" fmla="*/ 810200 w 1620399"/>
                <a:gd name="T5" fmla="*/ 1597301 h 1597301"/>
                <a:gd name="T6" fmla="*/ 0 w 1620399"/>
                <a:gd name="T7" fmla="*/ 798651 h 159730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785 w 1620399"/>
                <a:gd name="T13" fmla="*/ 46785 h 1597301"/>
                <a:gd name="T14" fmla="*/ 1573614 w 1620399"/>
                <a:gd name="T15" fmla="*/ 1550516 h 1597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0399" h="1597301">
                  <a:moveTo>
                    <a:pt x="159730" y="0"/>
                  </a:moveTo>
                  <a:lnTo>
                    <a:pt x="159729" y="0"/>
                  </a:lnTo>
                  <a:cubicBezTo>
                    <a:pt x="71513" y="0"/>
                    <a:pt x="0" y="71513"/>
                    <a:pt x="0" y="159729"/>
                  </a:cubicBezTo>
                  <a:lnTo>
                    <a:pt x="0" y="1437571"/>
                  </a:lnTo>
                  <a:cubicBezTo>
                    <a:pt x="0" y="1525787"/>
                    <a:pt x="71513" y="1597300"/>
                    <a:pt x="159729" y="1597301"/>
                  </a:cubicBezTo>
                  <a:lnTo>
                    <a:pt x="1460669" y="1597301"/>
                  </a:lnTo>
                  <a:cubicBezTo>
                    <a:pt x="1548885" y="1597300"/>
                    <a:pt x="1620399" y="1525787"/>
                    <a:pt x="1620399" y="1437571"/>
                  </a:cubicBezTo>
                  <a:lnTo>
                    <a:pt x="1620399" y="159730"/>
                  </a:lnTo>
                  <a:cubicBezTo>
                    <a:pt x="1620399" y="71513"/>
                    <a:pt x="1548885" y="0"/>
                    <a:pt x="1460669" y="0"/>
                  </a:cubicBezTo>
                  <a:lnTo>
                    <a:pt x="15973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761033" y="3575139"/>
              <a:ext cx="1620399" cy="2662175"/>
            </a:xfrm>
            <a:custGeom>
              <a:avLst/>
              <a:gdLst>
                <a:gd name="T0" fmla="*/ 810200 w 1620402"/>
                <a:gd name="T1" fmla="*/ 0 h 2662171"/>
                <a:gd name="T2" fmla="*/ 1620399 w 1620402"/>
                <a:gd name="T3" fmla="*/ 1331088 h 2662171"/>
                <a:gd name="T4" fmla="*/ 810200 w 1620402"/>
                <a:gd name="T5" fmla="*/ 2662175 h 2662171"/>
                <a:gd name="T6" fmla="*/ 0 w 1620402"/>
                <a:gd name="T7" fmla="*/ 1331088 h 2662171"/>
                <a:gd name="T8" fmla="*/ 170142 w 1620402"/>
                <a:gd name="T9" fmla="*/ 0 h 2662171"/>
                <a:gd name="T10" fmla="*/ 1450257 w 1620402"/>
                <a:gd name="T11" fmla="*/ 0 h 2662171"/>
                <a:gd name="T12" fmla="*/ 1620399 w 1620402"/>
                <a:gd name="T13" fmla="*/ 170142 h 2662171"/>
                <a:gd name="T14" fmla="*/ 1620399 w 1620402"/>
                <a:gd name="T15" fmla="*/ 2662175 h 2662171"/>
                <a:gd name="T16" fmla="*/ 1620399 w 1620402"/>
                <a:gd name="T17" fmla="*/ 2662175 h 2662171"/>
                <a:gd name="T18" fmla="*/ 0 w 1620402"/>
                <a:gd name="T19" fmla="*/ 2662175 h 2662171"/>
                <a:gd name="T20" fmla="*/ 0 w 1620402"/>
                <a:gd name="T21" fmla="*/ 2662175 h 2662171"/>
                <a:gd name="T22" fmla="*/ 0 w 1620402"/>
                <a:gd name="T23" fmla="*/ 170142 h 2662171"/>
                <a:gd name="T24" fmla="*/ 170142 w 1620402"/>
                <a:gd name="T25" fmla="*/ 0 h 266217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0402"/>
                <a:gd name="T40" fmla="*/ 0 h 2662171"/>
                <a:gd name="T41" fmla="*/ 1620402 w 1620402"/>
                <a:gd name="T42" fmla="*/ 2662171 h 2662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0402" h="2662171">
                  <a:moveTo>
                    <a:pt x="1450260" y="2662171"/>
                  </a:moveTo>
                  <a:lnTo>
                    <a:pt x="170142" y="2662171"/>
                  </a:lnTo>
                  <a:cubicBezTo>
                    <a:pt x="76175" y="2662171"/>
                    <a:pt x="0" y="2585996"/>
                    <a:pt x="0" y="2492029"/>
                  </a:cubicBezTo>
                  <a:lnTo>
                    <a:pt x="0" y="0"/>
                  </a:lnTo>
                  <a:lnTo>
                    <a:pt x="1620402" y="0"/>
                  </a:lnTo>
                  <a:lnTo>
                    <a:pt x="1620402" y="2492029"/>
                  </a:lnTo>
                  <a:cubicBezTo>
                    <a:pt x="1620402" y="2585996"/>
                    <a:pt x="1544227" y="2662171"/>
                    <a:pt x="1450260" y="26621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0736" tIns="120901" rIns="170736" bIns="170736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700" b="1" dirty="0">
                  <a:solidFill>
                    <a:srgbClr val="FFFFFF"/>
                  </a:solidFill>
                  <a:latin typeface="Arial" charset="0"/>
                </a:rPr>
                <a:t>Ir às aulas</a:t>
              </a: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7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Se fosse assim tão óbvio não estava aqui, certo?</a:t>
              </a: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6543473" y="1687415"/>
              <a:ext cx="1620399" cy="1597301"/>
            </a:xfrm>
            <a:custGeom>
              <a:avLst/>
              <a:gdLst>
                <a:gd name="T0" fmla="*/ 810200 w 1620399"/>
                <a:gd name="T1" fmla="*/ 0 h 1597301"/>
                <a:gd name="T2" fmla="*/ 1620399 w 1620399"/>
                <a:gd name="T3" fmla="*/ 798651 h 1597301"/>
                <a:gd name="T4" fmla="*/ 810200 w 1620399"/>
                <a:gd name="T5" fmla="*/ 1597301 h 1597301"/>
                <a:gd name="T6" fmla="*/ 0 w 1620399"/>
                <a:gd name="T7" fmla="*/ 798651 h 159730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785 w 1620399"/>
                <a:gd name="T13" fmla="*/ 46785 h 1597301"/>
                <a:gd name="T14" fmla="*/ 1573614 w 1620399"/>
                <a:gd name="T15" fmla="*/ 1550516 h 1597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0399" h="1597301">
                  <a:moveTo>
                    <a:pt x="159730" y="0"/>
                  </a:moveTo>
                  <a:lnTo>
                    <a:pt x="159729" y="0"/>
                  </a:lnTo>
                  <a:cubicBezTo>
                    <a:pt x="71513" y="0"/>
                    <a:pt x="0" y="71513"/>
                    <a:pt x="0" y="159729"/>
                  </a:cubicBezTo>
                  <a:lnTo>
                    <a:pt x="0" y="1437571"/>
                  </a:lnTo>
                  <a:cubicBezTo>
                    <a:pt x="0" y="1525787"/>
                    <a:pt x="71513" y="1597300"/>
                    <a:pt x="159729" y="1597301"/>
                  </a:cubicBezTo>
                  <a:lnTo>
                    <a:pt x="1460669" y="1597301"/>
                  </a:lnTo>
                  <a:cubicBezTo>
                    <a:pt x="1548885" y="1597300"/>
                    <a:pt x="1620399" y="1525787"/>
                    <a:pt x="1620399" y="1437571"/>
                  </a:cubicBezTo>
                  <a:lnTo>
                    <a:pt x="1620399" y="159730"/>
                  </a:lnTo>
                  <a:cubicBezTo>
                    <a:pt x="1620399" y="71513"/>
                    <a:pt x="1548885" y="0"/>
                    <a:pt x="1460669" y="0"/>
                  </a:cubicBezTo>
                  <a:lnTo>
                    <a:pt x="15973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543473" y="3575139"/>
              <a:ext cx="1620399" cy="2662175"/>
            </a:xfrm>
            <a:custGeom>
              <a:avLst/>
              <a:gdLst>
                <a:gd name="T0" fmla="*/ 810200 w 1620402"/>
                <a:gd name="T1" fmla="*/ 0 h 2662171"/>
                <a:gd name="T2" fmla="*/ 1620399 w 1620402"/>
                <a:gd name="T3" fmla="*/ 1331088 h 2662171"/>
                <a:gd name="T4" fmla="*/ 810200 w 1620402"/>
                <a:gd name="T5" fmla="*/ 2662175 h 2662171"/>
                <a:gd name="T6" fmla="*/ 0 w 1620402"/>
                <a:gd name="T7" fmla="*/ 1331088 h 2662171"/>
                <a:gd name="T8" fmla="*/ 170142 w 1620402"/>
                <a:gd name="T9" fmla="*/ 0 h 2662171"/>
                <a:gd name="T10" fmla="*/ 1450257 w 1620402"/>
                <a:gd name="T11" fmla="*/ 0 h 2662171"/>
                <a:gd name="T12" fmla="*/ 1620399 w 1620402"/>
                <a:gd name="T13" fmla="*/ 170142 h 2662171"/>
                <a:gd name="T14" fmla="*/ 1620399 w 1620402"/>
                <a:gd name="T15" fmla="*/ 2662175 h 2662171"/>
                <a:gd name="T16" fmla="*/ 1620399 w 1620402"/>
                <a:gd name="T17" fmla="*/ 2662175 h 2662171"/>
                <a:gd name="T18" fmla="*/ 0 w 1620402"/>
                <a:gd name="T19" fmla="*/ 2662175 h 2662171"/>
                <a:gd name="T20" fmla="*/ 0 w 1620402"/>
                <a:gd name="T21" fmla="*/ 2662175 h 2662171"/>
                <a:gd name="T22" fmla="*/ 0 w 1620402"/>
                <a:gd name="T23" fmla="*/ 170142 h 2662171"/>
                <a:gd name="T24" fmla="*/ 170142 w 1620402"/>
                <a:gd name="T25" fmla="*/ 0 h 266217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0402"/>
                <a:gd name="T40" fmla="*/ 0 h 2662171"/>
                <a:gd name="T41" fmla="*/ 1620402 w 1620402"/>
                <a:gd name="T42" fmla="*/ 2662171 h 2662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0402" h="2662171">
                  <a:moveTo>
                    <a:pt x="1450260" y="2662171"/>
                  </a:moveTo>
                  <a:lnTo>
                    <a:pt x="170142" y="2662171"/>
                  </a:lnTo>
                  <a:cubicBezTo>
                    <a:pt x="76175" y="2662171"/>
                    <a:pt x="0" y="2585996"/>
                    <a:pt x="0" y="2492029"/>
                  </a:cubicBezTo>
                  <a:lnTo>
                    <a:pt x="0" y="0"/>
                  </a:lnTo>
                  <a:lnTo>
                    <a:pt x="1620402" y="0"/>
                  </a:lnTo>
                  <a:lnTo>
                    <a:pt x="1620402" y="2492029"/>
                  </a:lnTo>
                  <a:cubicBezTo>
                    <a:pt x="1620402" y="2585996"/>
                    <a:pt x="1544227" y="2662171"/>
                    <a:pt x="1450260" y="26621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0736" tIns="120901" rIns="170736" bIns="170736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700" b="1" dirty="0">
                  <a:solidFill>
                    <a:srgbClr val="FFFFFF"/>
                  </a:solidFill>
                  <a:latin typeface="Arial" charset="0"/>
                </a:rPr>
                <a:t>Aprender inglês</a:t>
              </a: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7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É elementar, meu caro Watson!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38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/>
              <a:t>Guia de sobrevivência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11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grpSp>
        <p:nvGrpSpPr>
          <p:cNvPr id="16" name="Diagram 2"/>
          <p:cNvGrpSpPr>
            <a:grpSpLocks/>
          </p:cNvGrpSpPr>
          <p:nvPr/>
        </p:nvGrpSpPr>
        <p:grpSpPr bwMode="auto">
          <a:xfrm>
            <a:off x="510953" y="1643182"/>
            <a:ext cx="8050096" cy="4737898"/>
            <a:chOff x="1261615" y="1787213"/>
            <a:chExt cx="6764786" cy="4738127"/>
          </a:xfrm>
        </p:grpSpPr>
        <p:sp>
          <p:nvSpPr>
            <p:cNvPr id="17" name="Freeform 4"/>
            <p:cNvSpPr>
              <a:spLocks/>
            </p:cNvSpPr>
            <p:nvPr/>
          </p:nvSpPr>
          <p:spPr bwMode="auto">
            <a:xfrm>
              <a:off x="1261615" y="1787213"/>
              <a:ext cx="1573206" cy="1663385"/>
            </a:xfrm>
            <a:custGeom>
              <a:avLst/>
              <a:gdLst>
                <a:gd name="T0" fmla="*/ 786603 w 1573206"/>
                <a:gd name="T1" fmla="*/ 0 h 1663385"/>
                <a:gd name="T2" fmla="*/ 1573206 w 1573206"/>
                <a:gd name="T3" fmla="*/ 831693 h 1663385"/>
                <a:gd name="T4" fmla="*/ 786603 w 1573206"/>
                <a:gd name="T5" fmla="*/ 1663385 h 1663385"/>
                <a:gd name="T6" fmla="*/ 0 w 1573206"/>
                <a:gd name="T7" fmla="*/ 831693 h 166338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079 w 1573206"/>
                <a:gd name="T13" fmla="*/ 46079 h 1663385"/>
                <a:gd name="T14" fmla="*/ 1527127 w 1573206"/>
                <a:gd name="T15" fmla="*/ 1617306 h 1663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3206" h="1663385">
                  <a:moveTo>
                    <a:pt x="157321" y="0"/>
                  </a:moveTo>
                  <a:lnTo>
                    <a:pt x="157320" y="0"/>
                  </a:lnTo>
                  <a:cubicBezTo>
                    <a:pt x="70435" y="0"/>
                    <a:pt x="0" y="70435"/>
                    <a:pt x="0" y="157320"/>
                  </a:cubicBezTo>
                  <a:lnTo>
                    <a:pt x="0" y="1506064"/>
                  </a:lnTo>
                  <a:cubicBezTo>
                    <a:pt x="0" y="1592949"/>
                    <a:pt x="70435" y="1663384"/>
                    <a:pt x="157320" y="1663385"/>
                  </a:cubicBezTo>
                  <a:lnTo>
                    <a:pt x="1415885" y="1663385"/>
                  </a:lnTo>
                  <a:cubicBezTo>
                    <a:pt x="1502770" y="1663384"/>
                    <a:pt x="1573206" y="1592949"/>
                    <a:pt x="1573206" y="1506064"/>
                  </a:cubicBezTo>
                  <a:lnTo>
                    <a:pt x="1573206" y="157321"/>
                  </a:lnTo>
                  <a:cubicBezTo>
                    <a:pt x="1573206" y="70435"/>
                    <a:pt x="1502770" y="0"/>
                    <a:pt x="1415885" y="0"/>
                  </a:cubicBezTo>
                  <a:lnTo>
                    <a:pt x="157321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261615" y="3753035"/>
              <a:ext cx="1573206" cy="2772305"/>
            </a:xfrm>
            <a:custGeom>
              <a:avLst/>
              <a:gdLst>
                <a:gd name="T0" fmla="*/ 786603 w 1573206"/>
                <a:gd name="T1" fmla="*/ 0 h 2772308"/>
                <a:gd name="T2" fmla="*/ 1573206 w 1573206"/>
                <a:gd name="T3" fmla="*/ 1386153 h 2772308"/>
                <a:gd name="T4" fmla="*/ 786603 w 1573206"/>
                <a:gd name="T5" fmla="*/ 2772305 h 2772308"/>
                <a:gd name="T6" fmla="*/ 0 w 1573206"/>
                <a:gd name="T7" fmla="*/ 1386153 h 2772308"/>
                <a:gd name="T8" fmla="*/ 165187 w 1573206"/>
                <a:gd name="T9" fmla="*/ 0 h 2772308"/>
                <a:gd name="T10" fmla="*/ 1408019 w 1573206"/>
                <a:gd name="T11" fmla="*/ 0 h 2772308"/>
                <a:gd name="T12" fmla="*/ 1573206 w 1573206"/>
                <a:gd name="T13" fmla="*/ 165187 h 2772308"/>
                <a:gd name="T14" fmla="*/ 1573206 w 1573206"/>
                <a:gd name="T15" fmla="*/ 2772305 h 2772308"/>
                <a:gd name="T16" fmla="*/ 1573206 w 1573206"/>
                <a:gd name="T17" fmla="*/ 2772305 h 2772308"/>
                <a:gd name="T18" fmla="*/ 0 w 1573206"/>
                <a:gd name="T19" fmla="*/ 2772305 h 2772308"/>
                <a:gd name="T20" fmla="*/ 0 w 1573206"/>
                <a:gd name="T21" fmla="*/ 2772305 h 2772308"/>
                <a:gd name="T22" fmla="*/ 0 w 1573206"/>
                <a:gd name="T23" fmla="*/ 165187 h 2772308"/>
                <a:gd name="T24" fmla="*/ 165187 w 1573206"/>
                <a:gd name="T25" fmla="*/ 0 h 277230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3206"/>
                <a:gd name="T40" fmla="*/ 0 h 2772308"/>
                <a:gd name="T41" fmla="*/ 1573206 w 1573206"/>
                <a:gd name="T42" fmla="*/ 2772308 h 27723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3206" h="2772308">
                  <a:moveTo>
                    <a:pt x="1408019" y="2772308"/>
                  </a:moveTo>
                  <a:lnTo>
                    <a:pt x="165187" y="2772308"/>
                  </a:lnTo>
                  <a:cubicBezTo>
                    <a:pt x="73957" y="2772308"/>
                    <a:pt x="0" y="2698351"/>
                    <a:pt x="0" y="2607121"/>
                  </a:cubicBezTo>
                  <a:lnTo>
                    <a:pt x="0" y="0"/>
                  </a:lnTo>
                  <a:lnTo>
                    <a:pt x="1573206" y="0"/>
                  </a:lnTo>
                  <a:lnTo>
                    <a:pt x="1573206" y="2607121"/>
                  </a:lnTo>
                  <a:cubicBezTo>
                    <a:pt x="1573206" y="2698351"/>
                    <a:pt x="1499249" y="2772308"/>
                    <a:pt x="1408019" y="27723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2177" tIns="113787" rIns="162177" bIns="162177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b="1" dirty="0">
                  <a:solidFill>
                    <a:srgbClr val="FFFFFF"/>
                  </a:solidFill>
                  <a:latin typeface="Arial" charset="0"/>
                </a:rPr>
                <a:t>Alimentação saudável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Sim, saudável e equilibrada! Compensa os excessos com desporto! </a:t>
              </a: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992145" y="1787213"/>
              <a:ext cx="1573206" cy="1663385"/>
            </a:xfrm>
            <a:custGeom>
              <a:avLst/>
              <a:gdLst>
                <a:gd name="T0" fmla="*/ 786603 w 1573206"/>
                <a:gd name="T1" fmla="*/ 0 h 1663385"/>
                <a:gd name="T2" fmla="*/ 1573206 w 1573206"/>
                <a:gd name="T3" fmla="*/ 831693 h 1663385"/>
                <a:gd name="T4" fmla="*/ 786603 w 1573206"/>
                <a:gd name="T5" fmla="*/ 1663385 h 1663385"/>
                <a:gd name="T6" fmla="*/ 0 w 1573206"/>
                <a:gd name="T7" fmla="*/ 831693 h 166338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079 w 1573206"/>
                <a:gd name="T13" fmla="*/ 46079 h 1663385"/>
                <a:gd name="T14" fmla="*/ 1527127 w 1573206"/>
                <a:gd name="T15" fmla="*/ 1617306 h 1663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3206" h="1663385">
                  <a:moveTo>
                    <a:pt x="157321" y="0"/>
                  </a:moveTo>
                  <a:lnTo>
                    <a:pt x="157320" y="0"/>
                  </a:lnTo>
                  <a:cubicBezTo>
                    <a:pt x="70435" y="0"/>
                    <a:pt x="0" y="70435"/>
                    <a:pt x="0" y="157320"/>
                  </a:cubicBezTo>
                  <a:lnTo>
                    <a:pt x="0" y="1506064"/>
                  </a:lnTo>
                  <a:cubicBezTo>
                    <a:pt x="0" y="1592949"/>
                    <a:pt x="70435" y="1663384"/>
                    <a:pt x="157320" y="1663385"/>
                  </a:cubicBezTo>
                  <a:lnTo>
                    <a:pt x="1415885" y="1663385"/>
                  </a:lnTo>
                  <a:cubicBezTo>
                    <a:pt x="1502770" y="1663384"/>
                    <a:pt x="1573206" y="1592949"/>
                    <a:pt x="1573206" y="1506064"/>
                  </a:cubicBezTo>
                  <a:lnTo>
                    <a:pt x="1573206" y="157321"/>
                  </a:lnTo>
                  <a:cubicBezTo>
                    <a:pt x="1573206" y="70435"/>
                    <a:pt x="1502770" y="0"/>
                    <a:pt x="1415885" y="0"/>
                  </a:cubicBezTo>
                  <a:lnTo>
                    <a:pt x="157321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992145" y="3753035"/>
              <a:ext cx="1573206" cy="2772305"/>
            </a:xfrm>
            <a:custGeom>
              <a:avLst/>
              <a:gdLst>
                <a:gd name="T0" fmla="*/ 786603 w 1573206"/>
                <a:gd name="T1" fmla="*/ 0 h 2772308"/>
                <a:gd name="T2" fmla="*/ 1573206 w 1573206"/>
                <a:gd name="T3" fmla="*/ 1386153 h 2772308"/>
                <a:gd name="T4" fmla="*/ 786603 w 1573206"/>
                <a:gd name="T5" fmla="*/ 2772305 h 2772308"/>
                <a:gd name="T6" fmla="*/ 0 w 1573206"/>
                <a:gd name="T7" fmla="*/ 1386153 h 2772308"/>
                <a:gd name="T8" fmla="*/ 165187 w 1573206"/>
                <a:gd name="T9" fmla="*/ 0 h 2772308"/>
                <a:gd name="T10" fmla="*/ 1408019 w 1573206"/>
                <a:gd name="T11" fmla="*/ 0 h 2772308"/>
                <a:gd name="T12" fmla="*/ 1573206 w 1573206"/>
                <a:gd name="T13" fmla="*/ 165187 h 2772308"/>
                <a:gd name="T14" fmla="*/ 1573206 w 1573206"/>
                <a:gd name="T15" fmla="*/ 2772305 h 2772308"/>
                <a:gd name="T16" fmla="*/ 1573206 w 1573206"/>
                <a:gd name="T17" fmla="*/ 2772305 h 2772308"/>
                <a:gd name="T18" fmla="*/ 0 w 1573206"/>
                <a:gd name="T19" fmla="*/ 2772305 h 2772308"/>
                <a:gd name="T20" fmla="*/ 0 w 1573206"/>
                <a:gd name="T21" fmla="*/ 2772305 h 2772308"/>
                <a:gd name="T22" fmla="*/ 0 w 1573206"/>
                <a:gd name="T23" fmla="*/ 165187 h 2772308"/>
                <a:gd name="T24" fmla="*/ 165187 w 1573206"/>
                <a:gd name="T25" fmla="*/ 0 h 277230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3206"/>
                <a:gd name="T40" fmla="*/ 0 h 2772308"/>
                <a:gd name="T41" fmla="*/ 1573206 w 1573206"/>
                <a:gd name="T42" fmla="*/ 2772308 h 27723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3206" h="2772308">
                  <a:moveTo>
                    <a:pt x="1408019" y="2772308"/>
                  </a:moveTo>
                  <a:lnTo>
                    <a:pt x="165187" y="2772308"/>
                  </a:lnTo>
                  <a:cubicBezTo>
                    <a:pt x="73957" y="2772308"/>
                    <a:pt x="0" y="2698351"/>
                    <a:pt x="0" y="2607121"/>
                  </a:cubicBezTo>
                  <a:lnTo>
                    <a:pt x="0" y="0"/>
                  </a:lnTo>
                  <a:lnTo>
                    <a:pt x="1573206" y="0"/>
                  </a:lnTo>
                  <a:lnTo>
                    <a:pt x="1573206" y="2607121"/>
                  </a:lnTo>
                  <a:cubicBezTo>
                    <a:pt x="1573206" y="2698351"/>
                    <a:pt x="1499249" y="2772308"/>
                    <a:pt x="1408019" y="27723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2177" tIns="113797" rIns="162177" bIns="162177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b="1" dirty="0">
                  <a:solidFill>
                    <a:srgbClr val="FFFFFF"/>
                  </a:solidFill>
                  <a:latin typeface="Arial" charset="0"/>
                </a:rPr>
                <a:t>Sono – 8h diárias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Em qualidade e quantidade, deves dormir bem!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4722665" y="1787213"/>
              <a:ext cx="1573206" cy="1663385"/>
            </a:xfrm>
            <a:custGeom>
              <a:avLst/>
              <a:gdLst>
                <a:gd name="T0" fmla="*/ 786603 w 1573206"/>
                <a:gd name="T1" fmla="*/ 0 h 1663385"/>
                <a:gd name="T2" fmla="*/ 1573206 w 1573206"/>
                <a:gd name="T3" fmla="*/ 831693 h 1663385"/>
                <a:gd name="T4" fmla="*/ 786603 w 1573206"/>
                <a:gd name="T5" fmla="*/ 1663385 h 1663385"/>
                <a:gd name="T6" fmla="*/ 0 w 1573206"/>
                <a:gd name="T7" fmla="*/ 831693 h 166338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079 w 1573206"/>
                <a:gd name="T13" fmla="*/ 46079 h 1663385"/>
                <a:gd name="T14" fmla="*/ 1527127 w 1573206"/>
                <a:gd name="T15" fmla="*/ 1617306 h 1663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3206" h="1663385">
                  <a:moveTo>
                    <a:pt x="157321" y="0"/>
                  </a:moveTo>
                  <a:lnTo>
                    <a:pt x="157320" y="0"/>
                  </a:lnTo>
                  <a:cubicBezTo>
                    <a:pt x="70435" y="0"/>
                    <a:pt x="0" y="70435"/>
                    <a:pt x="0" y="157320"/>
                  </a:cubicBezTo>
                  <a:lnTo>
                    <a:pt x="0" y="1506064"/>
                  </a:lnTo>
                  <a:cubicBezTo>
                    <a:pt x="0" y="1592949"/>
                    <a:pt x="70435" y="1663384"/>
                    <a:pt x="157320" y="1663385"/>
                  </a:cubicBezTo>
                  <a:lnTo>
                    <a:pt x="1415885" y="1663385"/>
                  </a:lnTo>
                  <a:cubicBezTo>
                    <a:pt x="1502770" y="1663384"/>
                    <a:pt x="1573206" y="1592949"/>
                    <a:pt x="1573206" y="1506064"/>
                  </a:cubicBezTo>
                  <a:lnTo>
                    <a:pt x="1573206" y="157321"/>
                  </a:lnTo>
                  <a:cubicBezTo>
                    <a:pt x="1573206" y="70435"/>
                    <a:pt x="1502770" y="0"/>
                    <a:pt x="1415885" y="0"/>
                  </a:cubicBezTo>
                  <a:lnTo>
                    <a:pt x="157321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722665" y="3753035"/>
              <a:ext cx="1573206" cy="2772305"/>
            </a:xfrm>
            <a:custGeom>
              <a:avLst/>
              <a:gdLst>
                <a:gd name="T0" fmla="*/ 786603 w 1573206"/>
                <a:gd name="T1" fmla="*/ 0 h 2772308"/>
                <a:gd name="T2" fmla="*/ 1573206 w 1573206"/>
                <a:gd name="T3" fmla="*/ 1386153 h 2772308"/>
                <a:gd name="T4" fmla="*/ 786603 w 1573206"/>
                <a:gd name="T5" fmla="*/ 2772305 h 2772308"/>
                <a:gd name="T6" fmla="*/ 0 w 1573206"/>
                <a:gd name="T7" fmla="*/ 1386153 h 2772308"/>
                <a:gd name="T8" fmla="*/ 165187 w 1573206"/>
                <a:gd name="T9" fmla="*/ 0 h 2772308"/>
                <a:gd name="T10" fmla="*/ 1408019 w 1573206"/>
                <a:gd name="T11" fmla="*/ 0 h 2772308"/>
                <a:gd name="T12" fmla="*/ 1573206 w 1573206"/>
                <a:gd name="T13" fmla="*/ 165187 h 2772308"/>
                <a:gd name="T14" fmla="*/ 1573206 w 1573206"/>
                <a:gd name="T15" fmla="*/ 2772305 h 2772308"/>
                <a:gd name="T16" fmla="*/ 1573206 w 1573206"/>
                <a:gd name="T17" fmla="*/ 2772305 h 2772308"/>
                <a:gd name="T18" fmla="*/ 0 w 1573206"/>
                <a:gd name="T19" fmla="*/ 2772305 h 2772308"/>
                <a:gd name="T20" fmla="*/ 0 w 1573206"/>
                <a:gd name="T21" fmla="*/ 2772305 h 2772308"/>
                <a:gd name="T22" fmla="*/ 0 w 1573206"/>
                <a:gd name="T23" fmla="*/ 165187 h 2772308"/>
                <a:gd name="T24" fmla="*/ 165187 w 1573206"/>
                <a:gd name="T25" fmla="*/ 0 h 277230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3206"/>
                <a:gd name="T40" fmla="*/ 0 h 2772308"/>
                <a:gd name="T41" fmla="*/ 1573206 w 1573206"/>
                <a:gd name="T42" fmla="*/ 2772308 h 27723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3206" h="2772308">
                  <a:moveTo>
                    <a:pt x="1408019" y="2772308"/>
                  </a:moveTo>
                  <a:lnTo>
                    <a:pt x="165187" y="2772308"/>
                  </a:lnTo>
                  <a:cubicBezTo>
                    <a:pt x="73957" y="2772308"/>
                    <a:pt x="0" y="2698351"/>
                    <a:pt x="0" y="2607121"/>
                  </a:cubicBezTo>
                  <a:lnTo>
                    <a:pt x="0" y="0"/>
                  </a:lnTo>
                  <a:lnTo>
                    <a:pt x="1573206" y="0"/>
                  </a:lnTo>
                  <a:lnTo>
                    <a:pt x="1573206" y="2607121"/>
                  </a:lnTo>
                  <a:cubicBezTo>
                    <a:pt x="1573206" y="2698351"/>
                    <a:pt x="1499249" y="2772308"/>
                    <a:pt x="1408019" y="27723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2177" tIns="113797" rIns="162177" bIns="162177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b="1" dirty="0">
                  <a:solidFill>
                    <a:srgbClr val="FFFFFF"/>
                  </a:solidFill>
                  <a:latin typeface="Arial" charset="0"/>
                </a:rPr>
                <a:t>Lazer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A vida é mais do que estudar, mas atenção às prioridades!</a:t>
              </a: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53195" y="1787213"/>
              <a:ext cx="1573206" cy="1663385"/>
            </a:xfrm>
            <a:custGeom>
              <a:avLst/>
              <a:gdLst>
                <a:gd name="T0" fmla="*/ 786603 w 1573206"/>
                <a:gd name="T1" fmla="*/ 0 h 1663385"/>
                <a:gd name="T2" fmla="*/ 1573206 w 1573206"/>
                <a:gd name="T3" fmla="*/ 831693 h 1663385"/>
                <a:gd name="T4" fmla="*/ 786603 w 1573206"/>
                <a:gd name="T5" fmla="*/ 1663385 h 1663385"/>
                <a:gd name="T6" fmla="*/ 0 w 1573206"/>
                <a:gd name="T7" fmla="*/ 831693 h 166338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079 w 1573206"/>
                <a:gd name="T13" fmla="*/ 46079 h 1663385"/>
                <a:gd name="T14" fmla="*/ 1527127 w 1573206"/>
                <a:gd name="T15" fmla="*/ 1617306 h 1663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3206" h="1663385">
                  <a:moveTo>
                    <a:pt x="157321" y="0"/>
                  </a:moveTo>
                  <a:lnTo>
                    <a:pt x="157320" y="0"/>
                  </a:lnTo>
                  <a:cubicBezTo>
                    <a:pt x="70435" y="0"/>
                    <a:pt x="0" y="70435"/>
                    <a:pt x="0" y="157320"/>
                  </a:cubicBezTo>
                  <a:lnTo>
                    <a:pt x="0" y="1506064"/>
                  </a:lnTo>
                  <a:cubicBezTo>
                    <a:pt x="0" y="1592949"/>
                    <a:pt x="70435" y="1663384"/>
                    <a:pt x="157320" y="1663385"/>
                  </a:cubicBezTo>
                  <a:lnTo>
                    <a:pt x="1415885" y="1663385"/>
                  </a:lnTo>
                  <a:cubicBezTo>
                    <a:pt x="1502770" y="1663384"/>
                    <a:pt x="1573206" y="1592949"/>
                    <a:pt x="1573206" y="1506064"/>
                  </a:cubicBezTo>
                  <a:lnTo>
                    <a:pt x="1573206" y="157321"/>
                  </a:lnTo>
                  <a:cubicBezTo>
                    <a:pt x="1573206" y="70435"/>
                    <a:pt x="1502770" y="0"/>
                    <a:pt x="1415885" y="0"/>
                  </a:cubicBezTo>
                  <a:lnTo>
                    <a:pt x="15732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453195" y="3753035"/>
              <a:ext cx="1573206" cy="2772305"/>
            </a:xfrm>
            <a:custGeom>
              <a:avLst/>
              <a:gdLst>
                <a:gd name="T0" fmla="*/ 786603 w 1573206"/>
                <a:gd name="T1" fmla="*/ 0 h 2772308"/>
                <a:gd name="T2" fmla="*/ 1573206 w 1573206"/>
                <a:gd name="T3" fmla="*/ 1386153 h 2772308"/>
                <a:gd name="T4" fmla="*/ 786603 w 1573206"/>
                <a:gd name="T5" fmla="*/ 2772305 h 2772308"/>
                <a:gd name="T6" fmla="*/ 0 w 1573206"/>
                <a:gd name="T7" fmla="*/ 1386153 h 2772308"/>
                <a:gd name="T8" fmla="*/ 165187 w 1573206"/>
                <a:gd name="T9" fmla="*/ 0 h 2772308"/>
                <a:gd name="T10" fmla="*/ 1408019 w 1573206"/>
                <a:gd name="T11" fmla="*/ 0 h 2772308"/>
                <a:gd name="T12" fmla="*/ 1573206 w 1573206"/>
                <a:gd name="T13" fmla="*/ 165187 h 2772308"/>
                <a:gd name="T14" fmla="*/ 1573206 w 1573206"/>
                <a:gd name="T15" fmla="*/ 2772305 h 2772308"/>
                <a:gd name="T16" fmla="*/ 1573206 w 1573206"/>
                <a:gd name="T17" fmla="*/ 2772305 h 2772308"/>
                <a:gd name="T18" fmla="*/ 0 w 1573206"/>
                <a:gd name="T19" fmla="*/ 2772305 h 2772308"/>
                <a:gd name="T20" fmla="*/ 0 w 1573206"/>
                <a:gd name="T21" fmla="*/ 2772305 h 2772308"/>
                <a:gd name="T22" fmla="*/ 0 w 1573206"/>
                <a:gd name="T23" fmla="*/ 165187 h 2772308"/>
                <a:gd name="T24" fmla="*/ 165187 w 1573206"/>
                <a:gd name="T25" fmla="*/ 0 h 277230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3206"/>
                <a:gd name="T40" fmla="*/ 0 h 2772308"/>
                <a:gd name="T41" fmla="*/ 1573206 w 1573206"/>
                <a:gd name="T42" fmla="*/ 2772308 h 27723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3206" h="2772308">
                  <a:moveTo>
                    <a:pt x="1408019" y="2772308"/>
                  </a:moveTo>
                  <a:lnTo>
                    <a:pt x="165187" y="2772308"/>
                  </a:lnTo>
                  <a:cubicBezTo>
                    <a:pt x="73957" y="2772308"/>
                    <a:pt x="0" y="2698351"/>
                    <a:pt x="0" y="2607121"/>
                  </a:cubicBezTo>
                  <a:lnTo>
                    <a:pt x="0" y="0"/>
                  </a:lnTo>
                  <a:lnTo>
                    <a:pt x="1573206" y="0"/>
                  </a:lnTo>
                  <a:lnTo>
                    <a:pt x="1573206" y="2607121"/>
                  </a:lnTo>
                  <a:cubicBezTo>
                    <a:pt x="1573206" y="2698351"/>
                    <a:pt x="1499249" y="2772308"/>
                    <a:pt x="1408019" y="27723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2177" tIns="113787" rIns="162177" bIns="162177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b="1" dirty="0">
                  <a:solidFill>
                    <a:srgbClr val="FFFFFF"/>
                  </a:solidFill>
                  <a:latin typeface="Arial" charset="0"/>
                </a:rPr>
                <a:t>Ver e-mail regularmente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Sabes que podes e deves reencaminhar o e-mail do IST para o teu e-mail pessoal!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36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/>
              <a:t>Quando contatar com o Tutor?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12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grpSp>
        <p:nvGrpSpPr>
          <p:cNvPr id="6" name="Diagram 2"/>
          <p:cNvGrpSpPr>
            <a:grpSpLocks/>
          </p:cNvGrpSpPr>
          <p:nvPr/>
        </p:nvGrpSpPr>
        <p:grpSpPr bwMode="auto">
          <a:xfrm>
            <a:off x="1187624" y="1556792"/>
            <a:ext cx="5184576" cy="5256584"/>
            <a:chOff x="1273210" y="1414457"/>
            <a:chExt cx="4725362" cy="5253209"/>
          </a:xfrm>
          <a:solidFill>
            <a:schemeClr val="bg1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2979243" y="1414457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grpFill/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1ª semana de aulas</a:t>
              </a: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 rot="1800004">
              <a:off x="4306373" y="2337062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0" y="88648"/>
                  </a:moveTo>
                  <a:lnTo>
                    <a:pt x="174014" y="88648"/>
                  </a:lnTo>
                  <a:lnTo>
                    <a:pt x="174014" y="0"/>
                  </a:lnTo>
                  <a:lnTo>
                    <a:pt x="348027" y="221620"/>
                  </a:lnTo>
                  <a:lnTo>
                    <a:pt x="174014" y="443239"/>
                  </a:lnTo>
                  <a:lnTo>
                    <a:pt x="174014" y="354591"/>
                  </a:lnTo>
                  <a:lnTo>
                    <a:pt x="0" y="354591"/>
                  </a:lnTo>
                  <a:lnTo>
                    <a:pt x="0" y="886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88651" rIns="104406" bIns="88651" anchor="ctr" anchorCtr="1"/>
            <a:lstStyle/>
            <a:p>
              <a:endParaRPr lang="pt-PT" b="1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685275" y="2399440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grpFill/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Meio do 1ºsemestre</a:t>
              </a: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 rot="5400013">
              <a:off x="5167904" y="3809600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0" y="88648"/>
                  </a:moveTo>
                  <a:lnTo>
                    <a:pt x="174014" y="88648"/>
                  </a:lnTo>
                  <a:lnTo>
                    <a:pt x="174014" y="0"/>
                  </a:lnTo>
                  <a:lnTo>
                    <a:pt x="348027" y="221620"/>
                  </a:lnTo>
                  <a:lnTo>
                    <a:pt x="174014" y="443239"/>
                  </a:lnTo>
                  <a:lnTo>
                    <a:pt x="174014" y="354591"/>
                  </a:lnTo>
                  <a:lnTo>
                    <a:pt x="0" y="354591"/>
                  </a:lnTo>
                  <a:lnTo>
                    <a:pt x="0" y="886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88651" rIns="104406" bIns="88651" anchor="ctr" anchorCtr="1"/>
            <a:lstStyle/>
            <a:p>
              <a:endParaRPr lang="pt-PT" b="1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685275" y="4369396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grpFill/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Antes dos exames</a:t>
              </a: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 rot="-1799988">
              <a:off x="4323431" y="5291987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348027" y="354591"/>
                  </a:moveTo>
                  <a:lnTo>
                    <a:pt x="174013" y="354591"/>
                  </a:lnTo>
                  <a:lnTo>
                    <a:pt x="174013" y="443239"/>
                  </a:lnTo>
                  <a:lnTo>
                    <a:pt x="0" y="221619"/>
                  </a:lnTo>
                  <a:lnTo>
                    <a:pt x="174013" y="0"/>
                  </a:lnTo>
                  <a:lnTo>
                    <a:pt x="174013" y="88648"/>
                  </a:lnTo>
                  <a:lnTo>
                    <a:pt x="348027" y="88648"/>
                  </a:lnTo>
                  <a:lnTo>
                    <a:pt x="348027" y="3545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04406" tIns="88651" rIns="0" bIns="88651" anchor="ctr" anchorCtr="1"/>
            <a:lstStyle/>
            <a:p>
              <a:endParaRPr lang="pt-PT" b="1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979243" y="5354369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grpFill/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Depois dos Exames</a:t>
              </a: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rot="1800004">
              <a:off x="2617403" y="5301848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348027" y="354591"/>
                  </a:moveTo>
                  <a:lnTo>
                    <a:pt x="174013" y="354591"/>
                  </a:lnTo>
                  <a:lnTo>
                    <a:pt x="174013" y="443239"/>
                  </a:lnTo>
                  <a:lnTo>
                    <a:pt x="0" y="221619"/>
                  </a:lnTo>
                  <a:lnTo>
                    <a:pt x="174013" y="0"/>
                  </a:lnTo>
                  <a:lnTo>
                    <a:pt x="174013" y="88648"/>
                  </a:lnTo>
                  <a:lnTo>
                    <a:pt x="348027" y="88648"/>
                  </a:lnTo>
                  <a:lnTo>
                    <a:pt x="348027" y="3545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04406" tIns="88651" rIns="0" bIns="88651" anchor="ctr" anchorCtr="1"/>
            <a:lstStyle/>
            <a:p>
              <a:endParaRPr lang="pt-PT" b="1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273210" y="4369396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grpFill/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Meio do 2ºsemestre</a:t>
              </a: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 rot="-5399996">
              <a:off x="1755841" y="3829287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0" y="88648"/>
                  </a:moveTo>
                  <a:lnTo>
                    <a:pt x="174014" y="88648"/>
                  </a:lnTo>
                  <a:lnTo>
                    <a:pt x="174014" y="0"/>
                  </a:lnTo>
                  <a:lnTo>
                    <a:pt x="348027" y="221620"/>
                  </a:lnTo>
                  <a:lnTo>
                    <a:pt x="174014" y="443239"/>
                  </a:lnTo>
                  <a:lnTo>
                    <a:pt x="174014" y="354591"/>
                  </a:lnTo>
                  <a:lnTo>
                    <a:pt x="0" y="354591"/>
                  </a:lnTo>
                  <a:lnTo>
                    <a:pt x="0" y="886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88651" rIns="104406" bIns="88651" anchor="ctr" anchorCtr="1"/>
            <a:lstStyle/>
            <a:p>
              <a:endParaRPr lang="pt-PT" b="1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73210" y="2399440"/>
              <a:ext cx="1313297" cy="1313298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grpFill/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Depois dos exames</a:t>
              </a: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 rot="-1799988">
              <a:off x="2600336" y="2346897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0" y="88648"/>
                  </a:moveTo>
                  <a:lnTo>
                    <a:pt x="174014" y="88648"/>
                  </a:lnTo>
                  <a:lnTo>
                    <a:pt x="174014" y="0"/>
                  </a:lnTo>
                  <a:lnTo>
                    <a:pt x="348027" y="221620"/>
                  </a:lnTo>
                  <a:lnTo>
                    <a:pt x="174014" y="443239"/>
                  </a:lnTo>
                  <a:lnTo>
                    <a:pt x="174014" y="354591"/>
                  </a:lnTo>
                  <a:lnTo>
                    <a:pt x="0" y="354591"/>
                  </a:lnTo>
                  <a:lnTo>
                    <a:pt x="0" y="886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88651" rIns="104406" bIns="88651" anchor="ctr" anchorCtr="1"/>
            <a:lstStyle/>
            <a:p>
              <a:endParaRPr lang="pt-PT" b="1"/>
            </a:p>
          </p:txBody>
        </p:sp>
      </p:grpSp>
      <p:sp>
        <p:nvSpPr>
          <p:cNvPr id="20" name="Right Arrow 3"/>
          <p:cNvSpPr>
            <a:spLocks/>
          </p:cNvSpPr>
          <p:nvPr/>
        </p:nvSpPr>
        <p:spPr bwMode="auto">
          <a:xfrm>
            <a:off x="6218022" y="3907321"/>
            <a:ext cx="1152212" cy="535825"/>
          </a:xfrm>
          <a:custGeom>
            <a:avLst/>
            <a:gdLst>
              <a:gd name="T0" fmla="*/ 468054 w 21600"/>
              <a:gd name="T1" fmla="*/ 0 h 21600"/>
              <a:gd name="T2" fmla="*/ 936107 w 21600"/>
              <a:gd name="T3" fmla="*/ 432049 h 21600"/>
              <a:gd name="T4" fmla="*/ 468054 w 21600"/>
              <a:gd name="T5" fmla="*/ 864098 h 21600"/>
              <a:gd name="T6" fmla="*/ 0 w 21600"/>
              <a:gd name="T7" fmla="*/ 432049 h 21600"/>
              <a:gd name="T8" fmla="*/ 504068 w 21600"/>
              <a:gd name="T9" fmla="*/ 0 h 21600"/>
              <a:gd name="T10" fmla="*/ 504068 w 21600"/>
              <a:gd name="T11" fmla="*/ 86409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6615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1631" y="5400"/>
                </a:lnTo>
                <a:lnTo>
                  <a:pt x="11631" y="0"/>
                </a:lnTo>
                <a:lnTo>
                  <a:pt x="21600" y="10800"/>
                </a:lnTo>
                <a:lnTo>
                  <a:pt x="11631" y="21600"/>
                </a:lnTo>
                <a:lnTo>
                  <a:pt x="11631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endParaRPr lang="pt-PT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7540910" y="3887697"/>
            <a:ext cx="1374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2800" b="1" dirty="0">
                <a:solidFill>
                  <a:srgbClr val="00B0F0"/>
                </a:solidFill>
                <a:latin typeface="Arial" charset="0"/>
              </a:rPr>
              <a:t>2º Ano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3167421" y="3913892"/>
            <a:ext cx="1404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2800" b="1" dirty="0">
                <a:solidFill>
                  <a:srgbClr val="00B0F0"/>
                </a:solidFill>
                <a:latin typeface="Arial" charset="0"/>
              </a:rPr>
              <a:t>1º Ano</a:t>
            </a: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7045986" y="4842164"/>
            <a:ext cx="1944216" cy="1314141"/>
          </a:xfrm>
          <a:custGeom>
            <a:avLst/>
            <a:gdLst>
              <a:gd name="T0" fmla="*/ 656649 w 1313302"/>
              <a:gd name="T1" fmla="*/ 0 h 1313302"/>
              <a:gd name="T2" fmla="*/ 1313297 w 1313302"/>
              <a:gd name="T3" fmla="*/ 656649 h 1313302"/>
              <a:gd name="T4" fmla="*/ 656649 w 1313302"/>
              <a:gd name="T5" fmla="*/ 1313297 h 1313302"/>
              <a:gd name="T6" fmla="*/ 0 w 1313302"/>
              <a:gd name="T7" fmla="*/ 656649 h 1313302"/>
              <a:gd name="T8" fmla="*/ 0 w 1313302"/>
              <a:gd name="T9" fmla="*/ 656649 h 1313302"/>
              <a:gd name="T10" fmla="*/ 656649 w 1313302"/>
              <a:gd name="T11" fmla="*/ 0 h 1313302"/>
              <a:gd name="T12" fmla="*/ 1313297 w 1313302"/>
              <a:gd name="T13" fmla="*/ 656649 h 1313302"/>
              <a:gd name="T14" fmla="*/ 656649 w 1313302"/>
              <a:gd name="T15" fmla="*/ 1313297 h 1313302"/>
              <a:gd name="T16" fmla="*/ 0 w 1313302"/>
              <a:gd name="T17" fmla="*/ 656649 h 1313302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13302"/>
              <a:gd name="T28" fmla="*/ 0 h 1313302"/>
              <a:gd name="T29" fmla="*/ 1313302 w 1313302"/>
              <a:gd name="T30" fmla="*/ 1313302 h 13133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13302" h="1313302">
                <a:moveTo>
                  <a:pt x="0" y="656651"/>
                </a:moveTo>
                <a:cubicBezTo>
                  <a:pt x="0" y="293993"/>
                  <a:pt x="293993" y="0"/>
                  <a:pt x="656651" y="0"/>
                </a:cubicBezTo>
                <a:cubicBezTo>
                  <a:pt x="1019309" y="0"/>
                  <a:pt x="1313302" y="293993"/>
                  <a:pt x="1313302" y="656651"/>
                </a:cubicBezTo>
                <a:cubicBezTo>
                  <a:pt x="1313302" y="1019309"/>
                  <a:pt x="1019309" y="1313302"/>
                  <a:pt x="656651" y="1313302"/>
                </a:cubicBezTo>
                <a:cubicBezTo>
                  <a:pt x="293993" y="1313302"/>
                  <a:pt x="0" y="1019309"/>
                  <a:pt x="0" y="6566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12652" tIns="212652" rIns="212652" bIns="212652" anchor="ctr" anchorCtr="1"/>
          <a:lstStyle/>
          <a:p>
            <a:pPr algn="ctr" defTabSz="711200">
              <a:lnSpc>
                <a:spcPct val="90000"/>
              </a:lnSpc>
              <a:spcAft>
                <a:spcPts val="700"/>
              </a:spcAft>
            </a:pPr>
            <a:r>
              <a:rPr lang="pt-PT" sz="1400" b="1" dirty="0">
                <a:solidFill>
                  <a:srgbClr val="FFFFFF"/>
                </a:solidFill>
                <a:latin typeface="Arial" charset="0"/>
              </a:rPr>
              <a:t>A combinar entre Tutor e Tutorando</a:t>
            </a: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 rot="5400013">
            <a:off x="7843967" y="4360551"/>
            <a:ext cx="348253" cy="486311"/>
          </a:xfrm>
          <a:custGeom>
            <a:avLst/>
            <a:gdLst>
              <a:gd name="T0" fmla="*/ 174015 w 348027"/>
              <a:gd name="T1" fmla="*/ 0 h 443239"/>
              <a:gd name="T2" fmla="*/ 348029 w 348027"/>
              <a:gd name="T3" fmla="*/ 221619 h 443239"/>
              <a:gd name="T4" fmla="*/ 174015 w 348027"/>
              <a:gd name="T5" fmla="*/ 443237 h 443239"/>
              <a:gd name="T6" fmla="*/ 0 w 348027"/>
              <a:gd name="T7" fmla="*/ 221619 h 443239"/>
              <a:gd name="T8" fmla="*/ 0 w 348027"/>
              <a:gd name="T9" fmla="*/ 88648 h 443239"/>
              <a:gd name="T10" fmla="*/ 174015 w 348027"/>
              <a:gd name="T11" fmla="*/ 88648 h 443239"/>
              <a:gd name="T12" fmla="*/ 174015 w 348027"/>
              <a:gd name="T13" fmla="*/ 0 h 443239"/>
              <a:gd name="T14" fmla="*/ 348029 w 348027"/>
              <a:gd name="T15" fmla="*/ 221619 h 443239"/>
              <a:gd name="T16" fmla="*/ 174015 w 348027"/>
              <a:gd name="T17" fmla="*/ 443237 h 443239"/>
              <a:gd name="T18" fmla="*/ 174015 w 348027"/>
              <a:gd name="T19" fmla="*/ 354589 h 443239"/>
              <a:gd name="T20" fmla="*/ 0 w 348027"/>
              <a:gd name="T21" fmla="*/ 354589 h 443239"/>
              <a:gd name="T22" fmla="*/ 0 w 348027"/>
              <a:gd name="T23" fmla="*/ 88648 h 443239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8027"/>
              <a:gd name="T37" fmla="*/ 0 h 443239"/>
              <a:gd name="T38" fmla="*/ 348027 w 348027"/>
              <a:gd name="T39" fmla="*/ 443239 h 4432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8027" h="443239">
                <a:moveTo>
                  <a:pt x="0" y="88648"/>
                </a:moveTo>
                <a:lnTo>
                  <a:pt x="174014" y="88648"/>
                </a:lnTo>
                <a:lnTo>
                  <a:pt x="174014" y="0"/>
                </a:lnTo>
                <a:lnTo>
                  <a:pt x="348027" y="221620"/>
                </a:lnTo>
                <a:lnTo>
                  <a:pt x="174014" y="443239"/>
                </a:lnTo>
                <a:lnTo>
                  <a:pt x="174014" y="354591"/>
                </a:lnTo>
                <a:lnTo>
                  <a:pt x="0" y="354591"/>
                </a:lnTo>
                <a:lnTo>
                  <a:pt x="0" y="886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88651" rIns="104406" bIns="88651" anchor="ctr" anchorCtr="1"/>
          <a:lstStyle/>
          <a:p>
            <a:endParaRPr lang="pt-PT" b="1"/>
          </a:p>
        </p:txBody>
      </p:sp>
    </p:spTree>
    <p:extLst>
      <p:ext uri="{BB962C8B-B14F-4D97-AF65-F5344CB8AC3E}">
        <p14:creationId xmlns:p14="http://schemas.microsoft.com/office/powerpoint/2010/main" val="8112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91335"/>
            <a:ext cx="7704856" cy="1251062"/>
          </a:xfrm>
        </p:spPr>
        <p:txBody>
          <a:bodyPr>
            <a:normAutofit fontScale="90000"/>
          </a:bodyPr>
          <a:lstStyle/>
          <a:p>
            <a:r>
              <a:rPr lang="pt-PT" dirty="0"/>
              <a:t>Tutoria a Pedido</a:t>
            </a:r>
            <a:br>
              <a:rPr lang="pt-PT" dirty="0"/>
            </a:br>
            <a:r>
              <a:rPr lang="pt-PT" sz="2800" dirty="0"/>
              <a:t>Depois dos 2 primeiros anos no Técnico</a:t>
            </a:r>
          </a:p>
        </p:txBody>
      </p:sp>
      <p:pic>
        <p:nvPicPr>
          <p:cNvPr id="5" name="Marcador de Posição de Conteúdo 4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556792"/>
            <a:ext cx="7344817" cy="489654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1ACB21-68FC-4B47-9207-B048CE0DCD22}"/>
              </a:ext>
            </a:extLst>
          </p:cNvPr>
          <p:cNvSpPr/>
          <p:nvPr/>
        </p:nvSpPr>
        <p:spPr>
          <a:xfrm>
            <a:off x="2461860" y="6596390"/>
            <a:ext cx="40762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>
                <a:hlinkClick r:id="rId2"/>
              </a:rPr>
              <a:t>https://nda.tecnico.ulisboa.pt/estudantes/tutoria/tutoria-a-pedido/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23274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9001000" cy="868363"/>
          </a:xfrm>
        </p:spPr>
        <p:txBody>
          <a:bodyPr>
            <a:normAutofit fontScale="90000"/>
          </a:bodyPr>
          <a:lstStyle/>
          <a:p>
            <a:r>
              <a:rPr lang="pt-PT" sz="3200" dirty="0"/>
              <a:t>Questões? </a:t>
            </a:r>
            <a:br>
              <a:rPr lang="pt-PT" sz="3200" dirty="0"/>
            </a:br>
            <a:r>
              <a:rPr lang="pt-PT" sz="3200" dirty="0"/>
              <a:t>Conta também com o apoio do NDA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8DBC7B-5FF9-49D2-B3FE-9AB03C6D8D1F}"/>
              </a:ext>
            </a:extLst>
          </p:cNvPr>
          <p:cNvGrpSpPr/>
          <p:nvPr/>
        </p:nvGrpSpPr>
        <p:grpSpPr>
          <a:xfrm>
            <a:off x="683568" y="1556792"/>
            <a:ext cx="7704856" cy="5140844"/>
            <a:chOff x="683568" y="1556792"/>
            <a:chExt cx="7704856" cy="5140844"/>
          </a:xfrm>
        </p:grpSpPr>
        <p:pic>
          <p:nvPicPr>
            <p:cNvPr id="2050" name="Picture 2" descr="http://nda.tecnico.ulisboa.pt/wp-content/themes/template_servicos/tutorado/img/m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556792"/>
              <a:ext cx="7704856" cy="5140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5547C6-DBD8-41FB-9A97-4B84A720BD55}"/>
                </a:ext>
              </a:extLst>
            </p:cNvPr>
            <p:cNvSpPr txBox="1"/>
            <p:nvPr/>
          </p:nvSpPr>
          <p:spPr>
            <a:xfrm>
              <a:off x="1907704" y="3375384"/>
              <a:ext cx="28083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/>
                <a:t>Núcleo de Desenvolvimento Académico </a:t>
              </a:r>
              <a:r>
                <a:rPr lang="pt-PT" sz="1400" dirty="0"/>
                <a:t>.</a:t>
              </a:r>
              <a:r>
                <a:rPr lang="pt-PT" sz="1100" dirty="0"/>
                <a:t> NDA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215516" y="6228020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NDA -  A promover o sucesso académico dos estudantes há mais de 15 anos</a:t>
            </a:r>
          </a:p>
        </p:txBody>
      </p:sp>
    </p:spTree>
    <p:extLst>
      <p:ext uri="{BB962C8B-B14F-4D97-AF65-F5344CB8AC3E}">
        <p14:creationId xmlns:p14="http://schemas.microsoft.com/office/powerpoint/2010/main" val="25328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6912768" cy="868363"/>
          </a:xfrm>
        </p:spPr>
        <p:txBody>
          <a:bodyPr>
            <a:normAutofit/>
          </a:bodyPr>
          <a:lstStyle/>
          <a:p>
            <a:pPr eaLnBrk="1"/>
            <a:r>
              <a:rPr lang="pt-PT" sz="3200" dirty="0"/>
              <a:t>O programa de tutorado</a:t>
            </a: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79512" y="5766355"/>
            <a:ext cx="8856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PT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Os contatos do teu tutor/a estão na tua área do Fénix!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2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79512" y="1628800"/>
            <a:ext cx="88569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PT" sz="2400" b="1" dirty="0">
                <a:latin typeface="+mn-lt"/>
              </a:rPr>
              <a:t>Um programa criado pelo IST</a:t>
            </a:r>
          </a:p>
          <a:p>
            <a:pPr algn="ctr"/>
            <a:r>
              <a:rPr lang="pt-PT" b="1" dirty="0">
                <a:latin typeface="+mn-lt"/>
              </a:rPr>
              <a:t>(Dura os dois primeiros anos do 1º ciclo) </a:t>
            </a:r>
          </a:p>
          <a:p>
            <a:pPr algn="ctr"/>
            <a:endParaRPr lang="pt-PT" b="1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2348880"/>
            <a:ext cx="0" cy="100811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8" y="3491716"/>
            <a:ext cx="8496944" cy="40011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cap="small" dirty="0"/>
              <a:t>acompanhamento personalizado e permanente do teu percurso académico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07904" y="2555612"/>
            <a:ext cx="168859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cap="small" dirty="0"/>
              <a:t>Proporciona</a:t>
            </a:r>
            <a:endParaRPr lang="pt-PT" cap="small" dirty="0"/>
          </a:p>
        </p:txBody>
      </p:sp>
      <p:sp>
        <p:nvSpPr>
          <p:cNvPr id="17" name="Rectangle 16"/>
          <p:cNvSpPr/>
          <p:nvPr/>
        </p:nvSpPr>
        <p:spPr>
          <a:xfrm>
            <a:off x="1731299" y="5085184"/>
            <a:ext cx="5681401" cy="40011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cap="small" dirty="0"/>
              <a:t>A qualidade do Ensino e o Sucesso Educativo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570506" y="4005064"/>
            <a:ext cx="0" cy="100811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047935" y="4211796"/>
            <a:ext cx="105490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PT" b="1" cap="small" dirty="0"/>
              <a:t>promove</a:t>
            </a:r>
            <a:endParaRPr lang="pt-PT" cap="smal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6912768" cy="868363"/>
          </a:xfrm>
        </p:spPr>
        <p:txBody>
          <a:bodyPr>
            <a:normAutofit/>
          </a:bodyPr>
          <a:lstStyle/>
          <a:p>
            <a:r>
              <a:rPr lang="pt-PT" sz="3200" dirty="0"/>
              <a:t>O que faz o Tutor?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3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95536" y="1772816"/>
            <a:ext cx="8640960" cy="4320480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>
            <a:lvl1pPr marL="342900" indent="-342900" algn="l" rtl="0" eaLnBrk="1" latinLnBrk="0" hangingPunct="1">
              <a:spcBef>
                <a:spcPts val="0"/>
              </a:spcBef>
              <a:buClr>
                <a:srgbClr val="009DE0"/>
              </a:buClr>
              <a:buSzPct val="80000"/>
              <a:buFont typeface="Wingdings 2"/>
              <a:buChar char=""/>
              <a:defRPr kumimoji="0" sz="3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009DE0"/>
              </a:buClr>
              <a:buSzPct val="90000"/>
              <a:buFont typeface="Wingdings"/>
              <a:buChar char=""/>
              <a:defRPr kumimoji="0" sz="2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Wingdings 3"/>
              <a:buChar char=""/>
              <a:defRPr kumimoji="0" lang="en-US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000" kern="1200" baseline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9pPr>
            <a:extLst/>
          </a:lstStyle>
          <a:p>
            <a:pPr algn="just" fontAlgn="auto">
              <a:spcBef>
                <a:spcPts val="500"/>
              </a:spcBef>
              <a:spcAft>
                <a:spcPts val="0"/>
              </a:spcAft>
            </a:pPr>
            <a:r>
              <a:rPr lang="pt-PT" sz="2600" dirty="0">
                <a:solidFill>
                  <a:schemeClr val="tx1"/>
                </a:solidFill>
              </a:rPr>
              <a:t>Ajuda-te a tomar decisões sobre o teu percurso no Técnico</a:t>
            </a:r>
          </a:p>
          <a:p>
            <a:pPr marL="0" indent="0" algn="just" fontAlgn="auto">
              <a:spcBef>
                <a:spcPts val="500"/>
              </a:spcBef>
              <a:spcAft>
                <a:spcPts val="0"/>
              </a:spcAft>
              <a:buNone/>
            </a:pPr>
            <a:endParaRPr lang="pt-PT" sz="2600" dirty="0">
              <a:solidFill>
                <a:schemeClr val="tx1"/>
              </a:solidFill>
            </a:endParaRP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r>
              <a:rPr lang="pt-PT" sz="2600" dirty="0">
                <a:solidFill>
                  <a:schemeClr val="tx1"/>
                </a:solidFill>
              </a:rPr>
              <a:t>Acompanha-te na gestão do tempo e a definir prioridades para os semestres e as épocas de exame</a:t>
            </a: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endParaRPr lang="pt-PT" sz="2600" dirty="0">
              <a:solidFill>
                <a:schemeClr val="tx1"/>
              </a:solidFill>
            </a:endParaRP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r>
              <a:rPr lang="pt-PT" sz="2600" dirty="0">
                <a:solidFill>
                  <a:schemeClr val="tx1"/>
                </a:solidFill>
              </a:rPr>
              <a:t>Informa-te sobre as áreas do teu Curso, estágios, saídas profissionais ou Programas de Mobilidade</a:t>
            </a: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endParaRPr lang="pt-PT" sz="2600" i="1" dirty="0">
              <a:solidFill>
                <a:schemeClr val="tx1"/>
              </a:solidFill>
            </a:endParaRP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r>
              <a:rPr lang="pt-PT" sz="2600" dirty="0">
                <a:solidFill>
                  <a:schemeClr val="tx1"/>
                </a:solidFill>
              </a:rPr>
              <a:t>Aconselha-te sobre quais os métodos de estudo mais eficazes no IST</a:t>
            </a:r>
          </a:p>
        </p:txBody>
      </p:sp>
    </p:spTree>
    <p:extLst>
      <p:ext uri="{BB962C8B-B14F-4D97-AF65-F5344CB8AC3E}">
        <p14:creationId xmlns:p14="http://schemas.microsoft.com/office/powerpoint/2010/main" val="203949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/>
              <a:t>Achas que não precisas de participar?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4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95536" y="1772816"/>
            <a:ext cx="8640960" cy="432048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42900" indent="-342900" algn="l" rtl="0" eaLnBrk="1" latinLnBrk="0" hangingPunct="1">
              <a:spcBef>
                <a:spcPts val="0"/>
              </a:spcBef>
              <a:buClr>
                <a:srgbClr val="009DE0"/>
              </a:buClr>
              <a:buSzPct val="80000"/>
              <a:buFont typeface="Wingdings 2"/>
              <a:buChar char=""/>
              <a:defRPr kumimoji="0" sz="3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009DE0"/>
              </a:buClr>
              <a:buSzPct val="90000"/>
              <a:buFont typeface="Wingdings"/>
              <a:buChar char=""/>
              <a:defRPr kumimoji="0" sz="2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Wingdings 3"/>
              <a:buChar char=""/>
              <a:defRPr kumimoji="0" lang="en-US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000" kern="1200" baseline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9pPr>
            <a:extLst/>
          </a:lstStyle>
          <a:p>
            <a:pPr marL="0" indent="0"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PT" sz="2600" dirty="0">
                <a:solidFill>
                  <a:schemeClr val="tx1"/>
                </a:solidFill>
              </a:rPr>
              <a:t>Quando </a:t>
            </a:r>
            <a:r>
              <a:rPr lang="pt-PT" sz="2600" b="1" dirty="0">
                <a:solidFill>
                  <a:schemeClr val="tx1"/>
                </a:solidFill>
              </a:rPr>
              <a:t>tudo é novo </a:t>
            </a:r>
            <a:r>
              <a:rPr lang="pt-PT" sz="2600" dirty="0">
                <a:solidFill>
                  <a:schemeClr val="tx1"/>
                </a:solidFill>
              </a:rPr>
              <a:t>e </a:t>
            </a:r>
            <a:r>
              <a:rPr lang="pt-PT" sz="2600" b="1" dirty="0">
                <a:solidFill>
                  <a:schemeClr val="tx1"/>
                </a:solidFill>
              </a:rPr>
              <a:t>sais da tua zona de conforto </a:t>
            </a:r>
            <a:r>
              <a:rPr lang="pt-PT" sz="2600" dirty="0">
                <a:solidFill>
                  <a:schemeClr val="tx1"/>
                </a:solidFill>
              </a:rPr>
              <a:t>contar com a </a:t>
            </a:r>
            <a:r>
              <a:rPr lang="pt-PT" sz="2600" b="1" dirty="0">
                <a:solidFill>
                  <a:schemeClr val="tx1"/>
                </a:solidFill>
              </a:rPr>
              <a:t>ajuda</a:t>
            </a:r>
            <a:r>
              <a:rPr lang="pt-PT" sz="2600" dirty="0">
                <a:solidFill>
                  <a:schemeClr val="tx1"/>
                </a:solidFill>
              </a:rPr>
              <a:t> de quem sabe </a:t>
            </a:r>
            <a:r>
              <a:rPr lang="pt-PT" sz="2600" b="1" dirty="0">
                <a:solidFill>
                  <a:schemeClr val="tx1"/>
                </a:solidFill>
              </a:rPr>
              <a:t>pode ser a diferença </a:t>
            </a:r>
            <a:r>
              <a:rPr lang="pt-PT" sz="2600" dirty="0">
                <a:solidFill>
                  <a:schemeClr val="tx1"/>
                </a:solidFill>
              </a:rPr>
              <a:t>entre ser bem ou mal sucedido no percurso académico!</a:t>
            </a:r>
          </a:p>
        </p:txBody>
      </p:sp>
      <p:pic>
        <p:nvPicPr>
          <p:cNvPr id="2" name="Picture 2" descr="Resultado de imagem para tutoring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71" y="3892946"/>
            <a:ext cx="4927490" cy="24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3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/>
              <a:t>Dificuldades... Algumas!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pt-PT" dirty="0">
                <a:latin typeface="Arial" charset="0"/>
              </a:rPr>
              <a:t>O tempo vai parecer-te pouco, vais ter de fazer mais escolhas!</a:t>
            </a:r>
          </a:p>
          <a:p>
            <a:pPr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pt-PT" dirty="0">
                <a:latin typeface="Arial" charset="0"/>
              </a:rPr>
              <a:t>No inicio tudo parece fácil, mas não é bem assim!</a:t>
            </a:r>
          </a:p>
          <a:p>
            <a:pPr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pt-PT" dirty="0">
                <a:latin typeface="Arial" charset="0"/>
              </a:rPr>
              <a:t>Estudar no IST é um trabalho a tempo inteiro! </a:t>
            </a:r>
          </a:p>
          <a:p>
            <a:endParaRPr lang="pt-PT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34" y="2219356"/>
            <a:ext cx="4038600" cy="3732976"/>
          </a:xfrm>
        </p:spPr>
      </p:pic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5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95536" y="1772816"/>
            <a:ext cx="8640960" cy="432048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42900" indent="-342900" algn="l" rtl="0" eaLnBrk="1" latinLnBrk="0" hangingPunct="1">
              <a:spcBef>
                <a:spcPts val="0"/>
              </a:spcBef>
              <a:buClr>
                <a:srgbClr val="009DE0"/>
              </a:buClr>
              <a:buSzPct val="80000"/>
              <a:buFont typeface="Wingdings 2"/>
              <a:buChar char=""/>
              <a:defRPr kumimoji="0" sz="3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009DE0"/>
              </a:buClr>
              <a:buSzPct val="90000"/>
              <a:buFont typeface="Wingdings"/>
              <a:buChar char=""/>
              <a:defRPr kumimoji="0" sz="2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Wingdings 3"/>
              <a:buChar char=""/>
              <a:defRPr kumimoji="0" lang="en-US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000" kern="1200" baseline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9pPr>
            <a:extLst/>
          </a:lstStyle>
          <a:p>
            <a:pPr marL="0" indent="0"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t-PT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Porquê o tutor?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9512" y="1773936"/>
            <a:ext cx="4316288" cy="462381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</a:pPr>
            <a:r>
              <a:rPr lang="pt-PT" sz="2400" dirty="0">
                <a:latin typeface="Arial" charset="0"/>
              </a:rPr>
              <a:t>Tenho a experiência de acompanhar outros colegas teus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</a:pPr>
            <a:r>
              <a:rPr lang="pt-PT" sz="2400" dirty="0">
                <a:latin typeface="Arial" charset="0"/>
              </a:rPr>
              <a:t>Posso ajudar-te a antecipar dificuldades e a pensar em soluções que nem te ocorreriam! 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</a:pPr>
            <a:r>
              <a:rPr lang="pt-PT" sz="2400" dirty="0">
                <a:latin typeface="Arial" charset="0"/>
              </a:rPr>
              <a:t>É bom ter a oportunidade de aprende com quem sabe!</a:t>
            </a:r>
          </a:p>
          <a:p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038600" cy="2694503"/>
          </a:xfrm>
        </p:spPr>
      </p:pic>
      <p:sp>
        <p:nvSpPr>
          <p:cNvPr id="6" name="CaixaDeTexto 5"/>
          <p:cNvSpPr txBox="1"/>
          <p:nvPr/>
        </p:nvSpPr>
        <p:spPr>
          <a:xfrm>
            <a:off x="5076056" y="501317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Pedir ajuda quando se precisa também é ser autónomo!</a:t>
            </a:r>
          </a:p>
        </p:txBody>
      </p:sp>
    </p:spTree>
    <p:extLst>
      <p:ext uri="{BB962C8B-B14F-4D97-AF65-F5344CB8AC3E}">
        <p14:creationId xmlns:p14="http://schemas.microsoft.com/office/powerpoint/2010/main" val="39222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/>
              <a:t>Sabias que…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7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5585" y="5913342"/>
            <a:ext cx="518911" cy="60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284435" y="6029098"/>
            <a:ext cx="2859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http://oe.tecnico.ulisboa.pt/</a:t>
            </a:r>
          </a:p>
        </p:txBody>
      </p:sp>
      <p:pic>
        <p:nvPicPr>
          <p:cNvPr id="1026" name="Picture 2" descr="https://oe.tecnico.ulisboa.pt/files/sites/24/2021__r_empregabilidade_pt.png">
            <a:extLst>
              <a:ext uri="{FF2B5EF4-FFF2-40B4-BE49-F238E27FC236}">
                <a16:creationId xmlns:a16="http://schemas.microsoft.com/office/drawing/2014/main" id="{24C9C4F8-6CF8-4E5E-BCD7-8803A077A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1" b="50000"/>
          <a:stretch/>
        </p:blipFill>
        <p:spPr bwMode="auto">
          <a:xfrm>
            <a:off x="755576" y="1628801"/>
            <a:ext cx="765603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9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/>
              <a:t>Sabias que…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8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5585" y="5913342"/>
            <a:ext cx="518911" cy="60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284435" y="6029098"/>
            <a:ext cx="2859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http://oe.tecnico.ulisboa.pt/</a:t>
            </a:r>
          </a:p>
        </p:txBody>
      </p:sp>
      <p:pic>
        <p:nvPicPr>
          <p:cNvPr id="2050" name="Picture 2" descr="https://oe.tecnico.ulisboa.pt/files/sites/24/2021__r_empregabilidade_pt.png">
            <a:extLst>
              <a:ext uri="{FF2B5EF4-FFF2-40B4-BE49-F238E27FC236}">
                <a16:creationId xmlns:a16="http://schemas.microsoft.com/office/drawing/2014/main" id="{213E5685-36F0-453D-A830-019337EC0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1"/>
          <a:stretch/>
        </p:blipFill>
        <p:spPr bwMode="auto">
          <a:xfrm>
            <a:off x="991393" y="1628800"/>
            <a:ext cx="7317635" cy="423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8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D0491B3F-37FC-48F9-9BE8-560BE8F82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10844" r="21650" b="22001"/>
          <a:stretch/>
        </p:blipFill>
        <p:spPr>
          <a:xfrm>
            <a:off x="107504" y="1628800"/>
            <a:ext cx="3391960" cy="22288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145" y="129551"/>
            <a:ext cx="8464998" cy="1252728"/>
          </a:xfrm>
        </p:spPr>
        <p:txBody>
          <a:bodyPr>
            <a:normAutofit fontScale="90000"/>
          </a:bodyPr>
          <a:lstStyle/>
          <a:p>
            <a:r>
              <a:rPr lang="pt-PT" dirty="0"/>
              <a:t>O desafio é grande, as recompensas também! </a:t>
            </a:r>
            <a:r>
              <a:rPr lang="pt-PT" sz="1100" dirty="0"/>
              <a:t>Imagens com link </a:t>
            </a:r>
            <a:endParaRPr lang="pt-PT" dirty="0"/>
          </a:p>
        </p:txBody>
      </p:sp>
      <p:pic>
        <p:nvPicPr>
          <p:cNvPr id="8" name="Content Placeholder 7">
            <a:hlinkClick r:id="rId4"/>
            <a:extLst>
              <a:ext uri="{FF2B5EF4-FFF2-40B4-BE49-F238E27FC236}">
                <a16:creationId xmlns:a16="http://schemas.microsoft.com/office/drawing/2014/main" id="{93D2BD7B-DA6C-4335-9F7D-0EF614F9C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0733" t="13009" r="36582" b="13274"/>
          <a:stretch/>
        </p:blipFill>
        <p:spPr>
          <a:xfrm>
            <a:off x="5855390" y="1611082"/>
            <a:ext cx="3131526" cy="3042054"/>
          </a:xfrm>
          <a:prstGeom prst="rect">
            <a:avLst/>
          </a:prstGeom>
        </p:spPr>
      </p:pic>
      <p:pic>
        <p:nvPicPr>
          <p:cNvPr id="11" name="Picture 10">
            <a:hlinkClick r:id="rId6"/>
            <a:extLst>
              <a:ext uri="{FF2B5EF4-FFF2-40B4-BE49-F238E27FC236}">
                <a16:creationId xmlns:a16="http://schemas.microsoft.com/office/drawing/2014/main" id="{1A93554A-0500-4D3E-80F0-5C22B786FE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651" t="12201" r="25588" b="28078"/>
          <a:stretch/>
        </p:blipFill>
        <p:spPr>
          <a:xfrm>
            <a:off x="146536" y="4045610"/>
            <a:ext cx="4143259" cy="2637991"/>
          </a:xfrm>
          <a:prstGeom prst="rect">
            <a:avLst/>
          </a:prstGeom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779C5C3E-780A-47E0-BA0D-B89A8D0EFE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263" t="12200" r="27163" b="16112"/>
          <a:stretch/>
        </p:blipFill>
        <p:spPr>
          <a:xfrm>
            <a:off x="2771800" y="1907973"/>
            <a:ext cx="3131326" cy="2448272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59F71F18-905E-40C4-8A79-D598DD69074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863" t="11701" r="23225" b="27600"/>
          <a:stretch/>
        </p:blipFill>
        <p:spPr>
          <a:xfrm>
            <a:off x="4098659" y="4045610"/>
            <a:ext cx="4462484" cy="27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27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</Template>
  <TotalTime>1030</TotalTime>
  <Words>514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Corbel</vt:lpstr>
      <vt:lpstr>Wingdings</vt:lpstr>
      <vt:lpstr>Wingdings 2</vt:lpstr>
      <vt:lpstr>Wingdings 3</vt:lpstr>
      <vt:lpstr>Module</vt:lpstr>
      <vt:lpstr>PowerPoint Presentation</vt:lpstr>
      <vt:lpstr>O programa de tutorado</vt:lpstr>
      <vt:lpstr>O que faz o Tutor?</vt:lpstr>
      <vt:lpstr>Achas que não precisas de participar?</vt:lpstr>
      <vt:lpstr>Dificuldades... Algumas!</vt:lpstr>
      <vt:lpstr>Porquê o tutor?</vt:lpstr>
      <vt:lpstr>Sabias que…</vt:lpstr>
      <vt:lpstr>Sabias que…</vt:lpstr>
      <vt:lpstr>O desafio é grande, as recompensas também! Imagens com link </vt:lpstr>
      <vt:lpstr>Guia de sobrevivência</vt:lpstr>
      <vt:lpstr>Guia de sobrevivência</vt:lpstr>
      <vt:lpstr>Quando contatar com o Tutor?</vt:lpstr>
      <vt:lpstr>Tutoria a Pedido Depois dos 2 primeiros anos no Técnico</vt:lpstr>
      <vt:lpstr>Questões?  Conta também com o apoio do NDA</vt:lpstr>
    </vt:vector>
  </TitlesOfParts>
  <Company>Instituto Superior Tecnico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 vindo ao Técnico! Ano letivo 2013-2014</dc:title>
  <dc:creator>Isabel Goncalves</dc:creator>
  <cp:lastModifiedBy>Gonçalo Alves Moura</cp:lastModifiedBy>
  <cp:revision>59</cp:revision>
  <cp:lastPrinted>2014-06-11T13:15:34Z</cp:lastPrinted>
  <dcterms:created xsi:type="dcterms:W3CDTF">2013-09-10T10:01:19Z</dcterms:created>
  <dcterms:modified xsi:type="dcterms:W3CDTF">2021-08-13T10:11:01Z</dcterms:modified>
</cp:coreProperties>
</file>